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30"/>
  </p:notesMasterIdLst>
  <p:sldIdLst>
    <p:sldId id="260" r:id="rId4"/>
    <p:sldId id="387" r:id="rId5"/>
    <p:sldId id="388" r:id="rId6"/>
    <p:sldId id="267" r:id="rId7"/>
    <p:sldId id="266" r:id="rId8"/>
    <p:sldId id="389" r:id="rId9"/>
    <p:sldId id="268" r:id="rId10"/>
    <p:sldId id="272" r:id="rId11"/>
    <p:sldId id="273" r:id="rId12"/>
    <p:sldId id="277" r:id="rId13"/>
    <p:sldId id="278" r:id="rId14"/>
    <p:sldId id="279" r:id="rId15"/>
    <p:sldId id="282" r:id="rId16"/>
    <p:sldId id="283" r:id="rId17"/>
    <p:sldId id="290" r:id="rId18"/>
    <p:sldId id="287" r:id="rId19"/>
    <p:sldId id="288" r:id="rId20"/>
    <p:sldId id="297" r:id="rId21"/>
    <p:sldId id="298" r:id="rId22"/>
    <p:sldId id="299" r:id="rId23"/>
    <p:sldId id="307" r:id="rId24"/>
    <p:sldId id="304" r:id="rId25"/>
    <p:sldId id="305" r:id="rId26"/>
    <p:sldId id="306" r:id="rId27"/>
    <p:sldId id="308" r:id="rId28"/>
    <p:sldId id="309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BA9"/>
    <a:srgbClr val="38ACD8"/>
    <a:srgbClr val="3A93D8"/>
    <a:srgbClr val="A8D5F3"/>
    <a:srgbClr val="C4E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05" d="100"/>
          <a:sy n="105" d="100"/>
        </p:scale>
        <p:origin x="17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81C8C-A545-4627-9B2C-DBBF67C2CABA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A3E25-BDEC-4652-8574-9FB230724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2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791200"/>
            <a:ext cx="21336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6A14C-6237-421C-8B53-BB440111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34" y="1365495"/>
            <a:ext cx="7886700" cy="6192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6F9B-6755-4767-9F3D-8191F9EFB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69" y="2217968"/>
            <a:ext cx="7886700" cy="40618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E7E3F-EFD2-47EE-BF00-D36C96465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0DF3-3DB6-4D99-AA4E-14DC0AC2F653}" type="datetime1">
              <a:rPr lang="en-GB" smtClean="0"/>
              <a:t>29/08/2024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58001-A200-430B-8F40-68D957C9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32C18-0946-417B-990D-6EFE76C6B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04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02CC3-E47B-4283-83E9-8EB4EBBD3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4515D-2CF7-4C33-B27A-B826FA0B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F695-23F4-4095-9304-4961CEC282AA}" type="datetime1">
              <a:rPr lang="en-GB" smtClean="0"/>
              <a:t>29/08/2024</a:t>
            </a:fld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5DD98-5E4A-43D3-AFBB-61B65775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AU" sz="90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AU" sz="900">
              <a:solidFill>
                <a:srgbClr val="888888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68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867400"/>
            <a:ext cx="2187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A8D5F3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3" r:id="rId2"/>
    <p:sldLayoutId id="2147483649" r:id="rId3"/>
    <p:sldLayoutId id="2147483655" r:id="rId4"/>
    <p:sldLayoutId id="2147483656" r:id="rId5"/>
    <p:sldLayoutId id="2147483661" r:id="rId6"/>
    <p:sldLayoutId id="2147483662" r:id="rId7"/>
    <p:sldLayoutId id="2147483657" r:id="rId8"/>
    <p:sldLayoutId id="2147483658" r:id="rId9"/>
    <p:sldLayoutId id="2147483659" r:id="rId10"/>
    <p:sldLayoutId id="2147483660" r:id="rId11"/>
    <p:sldLayoutId id="2147483664" r:id="rId12"/>
    <p:sldLayoutId id="2147483665" r:id="rId13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1C5BA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C5BA9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C5BA9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1C5BA9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1C5BA9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1C5BA9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83036" y="2698262"/>
            <a:ext cx="5082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IP Addressing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873" y="199774"/>
            <a:ext cx="5814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Binary to Decimal Conversion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"/>
          <a:stretch/>
        </p:blipFill>
        <p:spPr bwMode="auto">
          <a:xfrm>
            <a:off x="907425" y="1407794"/>
            <a:ext cx="6941175" cy="50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864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873" y="199774"/>
            <a:ext cx="5814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Decimal to Binary Conversion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" y="1407792"/>
            <a:ext cx="5817870" cy="515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77340" y="2218524"/>
            <a:ext cx="2316480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168 = ? binary</a:t>
            </a:r>
          </a:p>
        </p:txBody>
      </p:sp>
    </p:spTree>
    <p:extLst>
      <p:ext uri="{BB962C8B-B14F-4D97-AF65-F5344CB8AC3E}">
        <p14:creationId xmlns:p14="http://schemas.microsoft.com/office/powerpoint/2010/main" val="45396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873" y="199774"/>
            <a:ext cx="5814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Decimal to Binary Conversion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358" y="1721173"/>
            <a:ext cx="6108002" cy="4481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183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0986" y="196348"/>
            <a:ext cx="2679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Subnet Mask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730" y="3632891"/>
            <a:ext cx="5485039" cy="32251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7367" y="1422454"/>
            <a:ext cx="81662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To define the network and host portions of an address, a devices use a separate 32-bit pattern called a subnet mask</a:t>
            </a:r>
          </a:p>
          <a:p>
            <a:pPr algn="l"/>
            <a:endParaRPr lang="en-US" sz="2000" dirty="0">
              <a:solidFill>
                <a:srgbClr val="002060"/>
              </a:solidFill>
            </a:endParaRPr>
          </a:p>
          <a:p>
            <a:pPr marL="342900" indent="-342900" algn="l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The subnet mask does not actually contain the network or host portion of an IPv4 address, it just says where to look for these portions in a given IPv4 address</a:t>
            </a:r>
          </a:p>
        </p:txBody>
      </p:sp>
    </p:spTree>
    <p:extLst>
      <p:ext uri="{BB962C8B-B14F-4D97-AF65-F5344CB8AC3E}">
        <p14:creationId xmlns:p14="http://schemas.microsoft.com/office/powerpoint/2010/main" val="4089095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8026" y="196348"/>
            <a:ext cx="2679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Subnet Mask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/>
          <a:stretch/>
        </p:blipFill>
        <p:spPr bwMode="auto">
          <a:xfrm>
            <a:off x="609600" y="1443264"/>
            <a:ext cx="7678057" cy="4897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409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8026" y="196348"/>
            <a:ext cx="3378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Default Gateway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6"/>
          <a:stretch/>
        </p:blipFill>
        <p:spPr bwMode="auto">
          <a:xfrm>
            <a:off x="4463884" y="3592054"/>
            <a:ext cx="3945507" cy="283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46100" y="1517640"/>
            <a:ext cx="80264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800" b="1" dirty="0">
                <a:solidFill>
                  <a:srgbClr val="1C5BA9"/>
                </a:solidFill>
                <a:cs typeface="Arial"/>
              </a:rPr>
              <a:t>Default Gateway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C5BA9"/>
                </a:solidFill>
                <a:cs typeface="Arial"/>
              </a:rPr>
              <a:t>Used to connect hosts to REMOTE networks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C5BA9"/>
                </a:solidFill>
                <a:cs typeface="Arial"/>
              </a:rPr>
              <a:t>Usually a router/firewall is a default gateway</a:t>
            </a:r>
          </a:p>
          <a:p>
            <a:pPr marL="457200" lvl="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1C5BA9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4942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6473" y="196348"/>
            <a:ext cx="6156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Public and Private IP Addresses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46100" y="1517640"/>
            <a:ext cx="8026400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800" b="1" dirty="0">
                <a:solidFill>
                  <a:srgbClr val="1C5BA9"/>
                </a:solidFill>
                <a:cs typeface="Arial"/>
              </a:rPr>
              <a:t>Private address blocks are: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2800" dirty="0">
                <a:solidFill>
                  <a:srgbClr val="1C5BA9"/>
                </a:solidFill>
                <a:cs typeface="Arial"/>
              </a:rPr>
              <a:t>Hosts that do not require access to the Internet can use private addresses</a:t>
            </a:r>
          </a:p>
          <a:p>
            <a:pPr marL="685800" lvl="1" indent="-2286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1C5BA9"/>
                </a:solidFill>
                <a:cs typeface="Arial"/>
              </a:rPr>
              <a:t>10.0.0.0 to 10.255.255.255 (10.0.0.0/8)</a:t>
            </a:r>
          </a:p>
          <a:p>
            <a:pPr marL="685800" lvl="1" indent="-2286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1C5BA9"/>
                </a:solidFill>
                <a:cs typeface="Arial"/>
              </a:rPr>
              <a:t>172.16.0.0 to 172.31.255.255 (172.16.0.0/12)</a:t>
            </a:r>
          </a:p>
          <a:p>
            <a:pPr marL="685800" lvl="1" indent="-2286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1C5BA9"/>
                </a:solidFill>
                <a:cs typeface="Arial"/>
              </a:rPr>
              <a:t>192.168.0.0 to 192.168.255.255 (192.168.0.0/16)</a:t>
            </a:r>
          </a:p>
        </p:txBody>
      </p:sp>
    </p:spTree>
    <p:extLst>
      <p:ext uri="{BB962C8B-B14F-4D97-AF65-F5344CB8AC3E}">
        <p14:creationId xmlns:p14="http://schemas.microsoft.com/office/powerpoint/2010/main" val="2143505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6473" y="196348"/>
            <a:ext cx="5770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NAT and Private IP Addresses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6900" y="1130280"/>
            <a:ext cx="80264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800" b="1" dirty="0">
                <a:solidFill>
                  <a:srgbClr val="1C5BA9"/>
                </a:solidFill>
                <a:cs typeface="Arial"/>
              </a:rPr>
              <a:t>Private addresses are NOT ROUTED to the internet </a:t>
            </a:r>
          </a:p>
          <a:p>
            <a:pPr lvl="0">
              <a:spcBef>
                <a:spcPct val="20000"/>
              </a:spcBef>
            </a:pPr>
            <a:r>
              <a:rPr lang="en-US" sz="2800" b="1" dirty="0">
                <a:solidFill>
                  <a:srgbClr val="1C5BA9"/>
                </a:solidFill>
                <a:cs typeface="Arial"/>
              </a:rPr>
              <a:t>Network Address Translation (NAT) needed for internet access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75" y="3232150"/>
            <a:ext cx="710565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33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41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Domain Name Service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185579"/>
            <a:ext cx="4706937" cy="259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309" y="4093472"/>
            <a:ext cx="4908232" cy="2650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5"/>
          <a:stretch/>
        </p:blipFill>
        <p:spPr bwMode="auto">
          <a:xfrm>
            <a:off x="3193255" y="3852175"/>
            <a:ext cx="2143125" cy="24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4840" y="1846166"/>
            <a:ext cx="2336800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000" dirty="0">
                <a:solidFill>
                  <a:srgbClr val="002060"/>
                </a:solidFill>
              </a:rPr>
              <a:t>A human legible name is resolved to its numeric network device address by the DNS protocol.</a:t>
            </a:r>
          </a:p>
        </p:txBody>
      </p:sp>
    </p:spTree>
    <p:extLst>
      <p:ext uri="{BB962C8B-B14F-4D97-AF65-F5344CB8AC3E}">
        <p14:creationId xmlns:p14="http://schemas.microsoft.com/office/powerpoint/2010/main" val="2853067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41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Domain Name Service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63" y="2786063"/>
            <a:ext cx="4684313" cy="371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64395" y="1384300"/>
            <a:ext cx="83693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 algn="l" defTabSz="814388">
              <a:lnSpc>
                <a:spcPct val="95000"/>
              </a:lnSpc>
              <a:spcBef>
                <a:spcPts val="0"/>
              </a:spcBef>
              <a:buClr>
                <a:srgbClr val="708CA1"/>
              </a:buClr>
              <a:buFont typeface="Wingdings" charset="0"/>
              <a:buChar char="§"/>
            </a:pPr>
            <a:r>
              <a:rPr lang="en-US" sz="2000" dirty="0">
                <a:solidFill>
                  <a:srgbClr val="002060"/>
                </a:solidFill>
                <a:latin typeface="+mn-lt"/>
              </a:rPr>
              <a:t>Utility called </a:t>
            </a:r>
            <a:r>
              <a:rPr lang="en-US" sz="2000" b="1" dirty="0" err="1">
                <a:solidFill>
                  <a:srgbClr val="002060"/>
                </a:solidFill>
                <a:latin typeface="+mn-lt"/>
              </a:rPr>
              <a:t>nslookup</a:t>
            </a:r>
            <a:r>
              <a:rPr lang="en-US" sz="2000" b="1" dirty="0">
                <a:solidFill>
                  <a:srgbClr val="002060"/>
                </a:solidFill>
                <a:latin typeface="+mn-lt"/>
              </a:rPr>
              <a:t> 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allows the user to manually query the name servers to resolve a given host name</a:t>
            </a:r>
          </a:p>
          <a:p>
            <a:pPr marL="236538" indent="-236538" algn="l" defTabSz="814388">
              <a:lnSpc>
                <a:spcPct val="95000"/>
              </a:lnSpc>
              <a:spcBef>
                <a:spcPts val="0"/>
              </a:spcBef>
              <a:buClr>
                <a:srgbClr val="708CA1"/>
              </a:buClr>
              <a:buFont typeface="Wingdings" charset="0"/>
              <a:buChar char="§"/>
            </a:pPr>
            <a:r>
              <a:rPr lang="en-US" sz="2000" dirty="0">
                <a:solidFill>
                  <a:srgbClr val="002060"/>
                </a:solidFill>
                <a:latin typeface="+mn-lt"/>
              </a:rPr>
              <a:t>Utility can be used to troubleshoot name resolution issues and to verify the current status of the name servers</a:t>
            </a:r>
          </a:p>
        </p:txBody>
      </p:sp>
    </p:spTree>
    <p:extLst>
      <p:ext uri="{BB962C8B-B14F-4D97-AF65-F5344CB8AC3E}">
        <p14:creationId xmlns:p14="http://schemas.microsoft.com/office/powerpoint/2010/main" val="318967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3469" y="182437"/>
            <a:ext cx="19271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Outline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0957" y="1397765"/>
            <a:ext cx="66321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IP Address Concepts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Private and Public Addresses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Network Address Translation (NAT)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Subnet Mask, Default Gateway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Domain Name Service (DNS)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Troubleshooting Network Connectivity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5792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767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Test Connectivity - PING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489303"/>
            <a:ext cx="5919788" cy="50885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364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767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Test Connectivity - PING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489303"/>
            <a:ext cx="5919788" cy="50885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106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767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Test Connectivity - PING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1264841"/>
            <a:ext cx="7567612" cy="502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19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767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Test Connectivity - PING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7" y="1566863"/>
            <a:ext cx="6738897" cy="50284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228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322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Test Path - Traceroute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5984" y="1164476"/>
            <a:ext cx="78359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814388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</a:pPr>
            <a:r>
              <a:rPr lang="en-US" sz="2800" b="1" dirty="0">
                <a:solidFill>
                  <a:srgbClr val="002060"/>
                </a:solidFill>
              </a:rPr>
              <a:t>Traceroute </a:t>
            </a:r>
            <a:endParaRPr lang="en-US" sz="2800" dirty="0">
              <a:solidFill>
                <a:srgbClr val="002060"/>
              </a:solidFill>
            </a:endParaRPr>
          </a:p>
          <a:p>
            <a:pPr marL="236538" lvl="1" indent="-236538" defTabSz="814388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charset="0"/>
              <a:buChar char="§"/>
            </a:pPr>
            <a:r>
              <a:rPr lang="en-US" sz="2800" dirty="0">
                <a:solidFill>
                  <a:srgbClr val="002060"/>
                </a:solidFill>
              </a:rPr>
              <a:t>Generates a list of hops that were successfully reached along the path.</a:t>
            </a:r>
          </a:p>
          <a:p>
            <a:pPr marL="236538" lvl="1" indent="-236538" defTabSz="814388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charset="0"/>
              <a:buChar char="§"/>
            </a:pPr>
            <a:r>
              <a:rPr lang="en-US" sz="2800" dirty="0">
                <a:solidFill>
                  <a:srgbClr val="002060"/>
                </a:solidFill>
              </a:rPr>
              <a:t>Provides important verification and troubleshooting information.</a:t>
            </a:r>
          </a:p>
        </p:txBody>
      </p:sp>
    </p:spTree>
    <p:extLst>
      <p:ext uri="{BB962C8B-B14F-4D97-AF65-F5344CB8AC3E}">
        <p14:creationId xmlns:p14="http://schemas.microsoft.com/office/powerpoint/2010/main" val="2244403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2573" y="177982"/>
            <a:ext cx="4322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Test Path - Traceroute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5984" y="1164476"/>
            <a:ext cx="7835900" cy="50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814388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</a:pPr>
            <a:r>
              <a:rPr lang="en-US" sz="2800" b="1" dirty="0">
                <a:solidFill>
                  <a:srgbClr val="002060"/>
                </a:solidFill>
              </a:rPr>
              <a:t>Traceroute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2006315"/>
            <a:ext cx="57912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66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6773" y="177982"/>
            <a:ext cx="2012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0957" y="1156465"/>
            <a:ext cx="663215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IP Address Concepts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32 bits, Unique in the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Private Addresses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10.0.0.0/8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172.16.0.0/12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192.168.0.0/16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Network Address Translation (NAT)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Subnet Mask, Default Gateway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Domain Name Service (DNS)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Resolves domain names to IP Addresses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Troubleshooting – ping, </a:t>
            </a:r>
            <a:r>
              <a:rPr lang="en-US" sz="2800" dirty="0" err="1">
                <a:solidFill>
                  <a:srgbClr val="002060"/>
                </a:solidFill>
              </a:rPr>
              <a:t>tracert</a:t>
            </a:r>
            <a:endParaRPr lang="en-US" sz="28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559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6A77BA-C883-2534-B38F-DCB6054A5F4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66760" y="2295367"/>
            <a:ext cx="3610479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8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4909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IP Address Concepts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195" y="1273305"/>
            <a:ext cx="66321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IP Address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Identifier in IP layer of TCP/IP protocol suite to identify devices connected to the internet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Unique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Universal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Address Space – number of addresses used by the protocol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E.g. t</a:t>
            </a:r>
            <a:r>
              <a:rPr lang="en-US" sz="2400" dirty="0"/>
              <a:t>he address space of 1Pv4 is 2</a:t>
            </a:r>
            <a:r>
              <a:rPr lang="en-US" sz="2400" baseline="30000" dirty="0"/>
              <a:t>32</a:t>
            </a:r>
            <a:r>
              <a:rPr lang="en-US" sz="2400" dirty="0"/>
              <a:t> or 4,294,967 ,296.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Notation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3 common notation for IPv4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Binary (base 2)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highlight>
                  <a:srgbClr val="FFFF00"/>
                </a:highlight>
              </a:rPr>
              <a:t>Dotted-decimal (base 256)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Hexadecimal (base 16)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16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4909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IP Address Concepts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195" y="1410465"/>
            <a:ext cx="663215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Internet Protocol (IP) Addresses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Part of the TCP/IP Suite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Assigned to hosts (computers)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Unique in the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287" y="3071605"/>
            <a:ext cx="3095625" cy="1047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499" y="4119355"/>
            <a:ext cx="70770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91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0022F8-38D6-2AB9-53CE-74B19BCEB6CE}"/>
              </a:ext>
            </a:extLst>
          </p:cNvPr>
          <p:cNvSpPr txBox="1"/>
          <p:nvPr/>
        </p:nvSpPr>
        <p:spPr>
          <a:xfrm>
            <a:off x="256032" y="1188720"/>
            <a:ext cx="6731523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IPv4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IPv4 Address consists of a 32 bit number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4 octets(8 bits) separated by space or dot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IPv4 Address examples in dotted-decimal notation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172.20.1.5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182.56.32.4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8.8.8.8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Examples in Binary notation (base 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10101100.00010100.00000001.00000101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10110110.00111000.00100000.00000100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00001000.00001000.00001000.00001000</a:t>
            </a:r>
          </a:p>
        </p:txBody>
      </p:sp>
    </p:spTree>
    <p:extLst>
      <p:ext uri="{BB962C8B-B14F-4D97-AF65-F5344CB8AC3E}">
        <p14:creationId xmlns:p14="http://schemas.microsoft.com/office/powerpoint/2010/main" val="130059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873" y="199774"/>
            <a:ext cx="4565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Binary Number System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69" y="1506463"/>
            <a:ext cx="4726226" cy="132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034" y="3102711"/>
            <a:ext cx="86677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3" y="1569087"/>
            <a:ext cx="24098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34" y="2068201"/>
            <a:ext cx="15335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>
            <a:off x="2861628" y="1869124"/>
            <a:ext cx="611641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5126070" y="2554514"/>
            <a:ext cx="696351" cy="70880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5892952" y="2531667"/>
            <a:ext cx="510496" cy="7316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6148200" y="2606632"/>
            <a:ext cx="1490669" cy="65668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2555807" y="2363476"/>
            <a:ext cx="611641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3908697" y="2658751"/>
            <a:ext cx="1828800" cy="6566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906" y="3811283"/>
            <a:ext cx="3958092" cy="31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59" y="3683955"/>
            <a:ext cx="5466796" cy="2994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822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873" y="199774"/>
            <a:ext cx="5814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Binary to Decimal Conversion</a:t>
            </a: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410323" y="1569720"/>
            <a:ext cx="8124077" cy="48961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/>
              <a:t>Practice</a:t>
            </a:r>
          </a:p>
          <a:p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46" y="1965097"/>
            <a:ext cx="6195271" cy="132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333" y="3576959"/>
            <a:ext cx="6144984" cy="1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945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873" y="199774"/>
            <a:ext cx="5814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Binary to Decimal Conversion</a:t>
            </a: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410323" y="1569720"/>
            <a:ext cx="8124077" cy="48961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rgbClr val="1C5BA9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/>
              <a:t>Practice</a:t>
            </a: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46" y="1965097"/>
            <a:ext cx="6195271" cy="132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333" y="4002843"/>
            <a:ext cx="6144984" cy="1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71066" y="3226808"/>
            <a:ext cx="265551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Answer = 176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56767" y="5098094"/>
            <a:ext cx="20918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Answer = 255</a:t>
            </a:r>
          </a:p>
        </p:txBody>
      </p:sp>
    </p:spTree>
    <p:extLst>
      <p:ext uri="{BB962C8B-B14F-4D97-AF65-F5344CB8AC3E}">
        <p14:creationId xmlns:p14="http://schemas.microsoft.com/office/powerpoint/2010/main" val="947580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AD97BD9AA99141AC3AF8F199237DB4" ma:contentTypeVersion="16" ma:contentTypeDescription="Create a new document." ma:contentTypeScope="" ma:versionID="23ab95e1e72203ba620436849fdb73b0">
  <xsd:schema xmlns:xsd="http://www.w3.org/2001/XMLSchema" xmlns:xs="http://www.w3.org/2001/XMLSchema" xmlns:p="http://schemas.microsoft.com/office/2006/metadata/properties" xmlns:ns2="e984c52a-6604-40ca-a09d-dc66b281aead" xmlns:ns3="707b8c38-69b0-47fc-8616-9e342031baaf" targetNamespace="http://schemas.microsoft.com/office/2006/metadata/properties" ma:root="true" ma:fieldsID="111229285d3f69f3aef55c34cb285815" ns2:_="" ns3:_="">
    <xsd:import namespace="e984c52a-6604-40ca-a09d-dc66b281aead"/>
    <xsd:import namespace="707b8c38-69b0-47fc-8616-9e342031b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4c52a-6604-40ca-a09d-dc66b281ae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926c1b7-6265-4b08-9951-3c22af25e6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b8c38-69b0-47fc-8616-9e342031b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93c605f-97b0-49ba-94fd-70a95b037f6a}" ma:internalName="TaxCatchAll" ma:showField="CatchAllData" ma:web="707b8c38-69b0-47fc-8616-9e342031b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DFDB01-975A-4685-9D89-CA24B13CDA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4c52a-6604-40ca-a09d-dc66b281aead"/>
    <ds:schemaRef ds:uri="707b8c38-69b0-47fc-8616-9e342031b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88242B-CCA8-46A6-8EE0-B2D35FDD2E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777</TotalTime>
  <Words>493</Words>
  <Application>Microsoft Office PowerPoint</Application>
  <PresentationFormat>On-screen Show (4:3)</PresentationFormat>
  <Paragraphs>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Christian Slaven</cp:lastModifiedBy>
  <cp:revision>49</cp:revision>
  <dcterms:created xsi:type="dcterms:W3CDTF">2016-03-02T01:39:55Z</dcterms:created>
  <dcterms:modified xsi:type="dcterms:W3CDTF">2024-08-29T03:56:37Z</dcterms:modified>
</cp:coreProperties>
</file>