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5"/>
  </p:notesMasterIdLst>
  <p:sldIdLst>
    <p:sldId id="260" r:id="rId4"/>
    <p:sldId id="265" r:id="rId5"/>
    <p:sldId id="266" r:id="rId6"/>
    <p:sldId id="267" r:id="rId7"/>
    <p:sldId id="315" r:id="rId8"/>
    <p:sldId id="311" r:id="rId9"/>
    <p:sldId id="313" r:id="rId10"/>
    <p:sldId id="317" r:id="rId11"/>
    <p:sldId id="310" r:id="rId12"/>
    <p:sldId id="316" r:id="rId13"/>
    <p:sldId id="30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BA9"/>
    <a:srgbClr val="38ACD8"/>
    <a:srgbClr val="3A93D8"/>
    <a:srgbClr val="A8D5F3"/>
    <a:srgbClr val="C4E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134" autoAdjust="0"/>
  </p:normalViewPr>
  <p:slideViewPr>
    <p:cSldViewPr snapToGrid="0" snapToObjects="1" showGuides="1">
      <p:cViewPr varScale="1">
        <p:scale>
          <a:sx n="84" d="100"/>
          <a:sy n="84" d="100"/>
        </p:scale>
        <p:origin x="174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81C8C-A545-4627-9B2C-DBBF67C2CABA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A3E25-BDEC-4652-8574-9FB230724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2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79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55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74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90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8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1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9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33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59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A3E25-BDEC-4652-8574-9FB2307245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5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5791200"/>
            <a:ext cx="2133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5000"/>
          </a:blip>
          <a:srcRect/>
          <a:stretch>
            <a:fillRect/>
          </a:stretch>
        </p:blipFill>
        <p:spPr bwMode="auto">
          <a:xfrm rot="19684661">
            <a:off x="2855913" y="893763"/>
            <a:ext cx="5518150" cy="546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5867400"/>
            <a:ext cx="21875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</a:blip>
          <a:srcRect/>
          <a:stretch>
            <a:fillRect/>
          </a:stretch>
        </p:blipFill>
        <p:spPr bwMode="auto">
          <a:xfrm rot="1732664">
            <a:off x="47625" y="3865563"/>
            <a:ext cx="284956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5497" y="203372"/>
            <a:ext cx="175125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3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gradFill flip="none" rotWithShape="1">
          <a:gsLst>
            <a:gs pos="0">
              <a:schemeClr val="bg1"/>
            </a:gs>
            <a:gs pos="100000">
              <a:srgbClr val="38ACD8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1009720"/>
          </a:xfrm>
          <a:prstGeom prst="rect">
            <a:avLst/>
          </a:prstGeom>
          <a:solidFill>
            <a:schemeClr val="bg1">
              <a:alpha val="35000"/>
            </a:schemeClr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009720"/>
            <a:ext cx="9144000" cy="18000"/>
          </a:xfrm>
          <a:prstGeom prst="rect">
            <a:avLst/>
          </a:prstGeom>
          <a:solidFill>
            <a:srgbClr val="1C5BA9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hale-motif.png"/>
          <p:cNvPicPr>
            <a:picLocks noChangeAspect="1"/>
          </p:cNvPicPr>
          <p:nvPr userDrawn="1"/>
        </p:nvPicPr>
        <p:blipFill>
          <a:blip r:embed="rId2">
            <a:duotone>
              <a:srgbClr val="FFFFFE"/>
              <a:srgbClr val="FFF1C1"/>
            </a:duotone>
            <a:alphaModFix amt="15000"/>
          </a:blip>
          <a:stretch>
            <a:fillRect/>
          </a:stretch>
        </p:blipFill>
        <p:spPr>
          <a:xfrm rot="2071968">
            <a:off x="-607348" y="3667458"/>
            <a:ext cx="3959793" cy="3920457"/>
          </a:xfrm>
          <a:prstGeom prst="rect">
            <a:avLst/>
          </a:prstGeom>
        </p:spPr>
      </p:pic>
      <p:pic>
        <p:nvPicPr>
          <p:cNvPr id="12" name="Picture 5" descr="PROE-wide-colour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64151" y="203372"/>
            <a:ext cx="1586184" cy="61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  <p:sldLayoutId id="2147483649" r:id="rId3"/>
    <p:sldLayoutId id="2147483655" r:id="rId4"/>
    <p:sldLayoutId id="2147483656" r:id="rId5"/>
    <p:sldLayoutId id="2147483661" r:id="rId6"/>
    <p:sldLayoutId id="2147483662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1C5BA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rgbClr val="1C5BA9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1C5BA9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1C5BA9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1C5BA9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1C5BA9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89998" y="3278749"/>
            <a:ext cx="528099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Lesson 1: Information </a:t>
            </a:r>
          </a:p>
          <a:p>
            <a:pPr algn="ctr"/>
            <a:r>
              <a:rPr lang="en-US" sz="4400" dirty="0">
                <a:solidFill>
                  <a:srgbClr val="002060"/>
                </a:solidFill>
                <a:latin typeface="+mj-lt"/>
              </a:rPr>
              <a:t>Security Part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696CDC-CE54-FD6E-5ED0-7D7F5087EA00}"/>
              </a:ext>
            </a:extLst>
          </p:cNvPr>
          <p:cNvSpPr txBox="1"/>
          <p:nvPr/>
        </p:nvSpPr>
        <p:spPr>
          <a:xfrm>
            <a:off x="1975104" y="900422"/>
            <a:ext cx="5340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SMARTMET Training</a:t>
            </a:r>
            <a:endParaRPr lang="en-AU" sz="4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CC8B5B-9030-B0DB-AD84-E8C7C214A7AC}"/>
              </a:ext>
            </a:extLst>
          </p:cNvPr>
          <p:cNvSpPr txBox="1"/>
          <p:nvPr/>
        </p:nvSpPr>
        <p:spPr>
          <a:xfrm>
            <a:off x="1816608" y="1901204"/>
            <a:ext cx="5202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Module 7 : IT Competency</a:t>
            </a:r>
            <a:endParaRPr lang="en-AU" sz="3600" b="1" dirty="0"/>
          </a:p>
        </p:txBody>
      </p:sp>
      <p:pic>
        <p:nvPicPr>
          <p:cNvPr id="5" name="Picture 4" descr="A person in a red shirt&#10;&#10;Description automatically generated">
            <a:extLst>
              <a:ext uri="{FF2B5EF4-FFF2-40B4-BE49-F238E27FC236}">
                <a16:creationId xmlns:a16="http://schemas.microsoft.com/office/drawing/2014/main" id="{C5941005-29CD-AB0D-DA42-69DDFFEA5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146874"/>
            <a:ext cx="1524000" cy="1647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156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Security Controls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Security control types – security base on desired effect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Preventative – intend to stop security issue before it occurs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Detective – identify security event already occurred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Corrective – remediate security issue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Deterrent – prevent  an attack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Physical – security controls on the physical world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Compensating – mitigate the risk associated with exceptions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1573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6773" y="177982"/>
            <a:ext cx="2012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+mj-lt"/>
              </a:rP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0957" y="1156465"/>
            <a:ext cx="663215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Information/cybersecurity professionals are responsible for ensuring the security primitives of CIA is maintained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must be protected in transit, at rest, and in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breaches have significant and diverse impacts on </a:t>
            </a:r>
            <a:r>
              <a:rPr lang="en-US" sz="2000" dirty="0" err="1">
                <a:solidFill>
                  <a:srgbClr val="002060"/>
                </a:solidFill>
              </a:rPr>
              <a:t>organisations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Security controls may be categorized based on their mechanism of action and intent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Best approach is to perform a risk analysis and then have multiple and overlapping controls or layers in place to address the risks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Reference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CIS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ISO 27000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NIST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</a:rPr>
              <a:t>Sybex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Comptia</a:t>
            </a:r>
            <a:r>
              <a:rPr lang="en-US" sz="2000" dirty="0">
                <a:solidFill>
                  <a:srgbClr val="002060"/>
                </a:solidFill>
              </a:rPr>
              <a:t> Security+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1026" name="Picture 2" descr="Free Security Technology illustration and picture">
            <a:extLst>
              <a:ext uri="{FF2B5EF4-FFF2-40B4-BE49-F238E27FC236}">
                <a16:creationId xmlns:a16="http://schemas.microsoft.com/office/drawing/2014/main" id="{B7E2ADE3-8083-FFA6-AB13-2394F3D5C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457" y="5041502"/>
            <a:ext cx="3896412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59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03469" y="182437"/>
            <a:ext cx="1927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0957" y="1397765"/>
            <a:ext cx="66321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Todays information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What are the Security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Data breaches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Risk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Security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Data Protection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636D6B-8B9E-EE66-68F8-685485D42326}"/>
              </a:ext>
            </a:extLst>
          </p:cNvPr>
          <p:cNvSpPr txBox="1"/>
          <p:nvPr/>
        </p:nvSpPr>
        <p:spPr>
          <a:xfrm>
            <a:off x="6955448" y="6109975"/>
            <a:ext cx="14798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Image by </a:t>
            </a:r>
            <a:r>
              <a:rPr lang="en-US" sz="800" dirty="0" err="1">
                <a:solidFill>
                  <a:schemeClr val="bg1"/>
                </a:solidFill>
              </a:rPr>
              <a:t>kjpargeter</a:t>
            </a:r>
            <a:r>
              <a:rPr lang="en-US" sz="800" dirty="0">
                <a:solidFill>
                  <a:schemeClr val="bg1"/>
                </a:solidFill>
              </a:rPr>
              <a:t> on </a:t>
            </a:r>
            <a:r>
              <a:rPr lang="en-US" sz="800" dirty="0" err="1">
                <a:solidFill>
                  <a:schemeClr val="bg1"/>
                </a:solidFill>
              </a:rPr>
              <a:t>Freepik</a:t>
            </a:r>
            <a:endParaRPr lang="en-AU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67192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Todays Information Security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08795" y="1134693"/>
            <a:ext cx="663215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Information Security – keeping information assets protected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Increased ICT Landscape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Proliferation of user 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BYOD, CYOD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Cloud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AI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Risk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Increased threat vectors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Increased threat 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IT Security professionals upskilling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Staying ahead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A close-up of words&#10;&#10;Description automatically generated">
            <a:extLst>
              <a:ext uri="{FF2B5EF4-FFF2-40B4-BE49-F238E27FC236}">
                <a16:creationId xmlns:a16="http://schemas.microsoft.com/office/drawing/2014/main" id="{FA3F821D-C3D0-C151-F2A4-C754F94EE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350" y="2721301"/>
            <a:ext cx="3676650" cy="2671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064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541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Security Primitives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3 objectives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Confidentiality – keeping things secret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Integrity – quality of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Availability – having access when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CIA Triad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One security model, there are many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</a:rPr>
              <a:t>McCumber</a:t>
            </a:r>
            <a:r>
              <a:rPr lang="en-US" sz="2400" dirty="0">
                <a:solidFill>
                  <a:srgbClr val="002060"/>
                </a:solidFill>
              </a:rPr>
              <a:t> Cube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Cybersecurity Mature Model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2F17D4-F2E9-45DE-7533-23A8CBAEE2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81" t="9199" r="27172"/>
          <a:stretch/>
        </p:blipFill>
        <p:spPr>
          <a:xfrm>
            <a:off x="2702376" y="4262262"/>
            <a:ext cx="2521134" cy="2304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3416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541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Security Primitives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DAD Triad – comparative model to 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3 threats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Disclosure – unauthorized access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Data loss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Data exfiltration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Alteration – unauthorized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Denial – </a:t>
            </a:r>
            <a:r>
              <a:rPr lang="en-US" sz="2400" dirty="0" err="1">
                <a:solidFill>
                  <a:srgbClr val="002060"/>
                </a:solidFill>
              </a:rPr>
              <a:t>authorsied</a:t>
            </a:r>
            <a:r>
              <a:rPr lang="en-US" sz="2400" dirty="0">
                <a:solidFill>
                  <a:srgbClr val="002060"/>
                </a:solidFill>
              </a:rPr>
              <a:t> users unable to access systems/information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Denial of service (DDOS)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Linkages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AAF8EE-E8DF-84CE-A681-6512E8FB0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49" r="61259" b="7169"/>
          <a:stretch/>
        </p:blipFill>
        <p:spPr>
          <a:xfrm>
            <a:off x="1504332" y="4916433"/>
            <a:ext cx="3064827" cy="16718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AEE23E-4A93-A0FB-CFA3-3841673611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84" t="11286" r="1499" b="5429"/>
          <a:stretch/>
        </p:blipFill>
        <p:spPr>
          <a:xfrm>
            <a:off x="6839749" y="567157"/>
            <a:ext cx="2014141" cy="177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557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30224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Data Breach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Security Incidents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CIA compromised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Can be at least one, two or 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Perpetuated by threat 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3 states of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Rest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transmitted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processed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Impact of breaches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what is the impact?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how big is the impact?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how wide it reaches?</a:t>
            </a: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  <p:pic>
        <p:nvPicPr>
          <p:cNvPr id="5" name="Picture 4" descr="A computer with a shield and password&#10;&#10;Description automatically generated">
            <a:extLst>
              <a:ext uri="{FF2B5EF4-FFF2-40B4-BE49-F238E27FC236}">
                <a16:creationId xmlns:a16="http://schemas.microsoft.com/office/drawing/2014/main" id="{648DDA5F-E2AD-CF89-9D3F-6DDD85230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210" y="182437"/>
            <a:ext cx="2522189" cy="25221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739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31754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Risk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To protect we need to </a:t>
            </a:r>
            <a:r>
              <a:rPr lang="en-US" sz="2400" dirty="0" err="1">
                <a:solidFill>
                  <a:srgbClr val="002060"/>
                </a:solidFill>
              </a:rPr>
              <a:t>analyse</a:t>
            </a:r>
            <a:r>
              <a:rPr lang="en-US" sz="2400" dirty="0">
                <a:solidFill>
                  <a:srgbClr val="002060"/>
                </a:solidFill>
              </a:rPr>
              <a:t> the risks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What is our desired security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Risk categories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Financial – monetary damage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Reputational – </a:t>
            </a:r>
            <a:r>
              <a:rPr lang="en-US" sz="2400" dirty="0" err="1">
                <a:solidFill>
                  <a:srgbClr val="002060"/>
                </a:solidFill>
              </a:rPr>
              <a:t>organisations</a:t>
            </a:r>
            <a:r>
              <a:rPr lang="en-US" sz="2400" dirty="0">
                <a:solidFill>
                  <a:srgbClr val="002060"/>
                </a:solidFill>
              </a:rPr>
              <a:t> image and public perception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Strategic – achieving </a:t>
            </a:r>
            <a:r>
              <a:rPr lang="en-US" sz="2400" dirty="0" err="1">
                <a:solidFill>
                  <a:srgbClr val="002060"/>
                </a:solidFill>
              </a:rPr>
              <a:t>organisational</a:t>
            </a:r>
            <a:r>
              <a:rPr lang="en-US" sz="2400" dirty="0">
                <a:solidFill>
                  <a:srgbClr val="002060"/>
                </a:solidFill>
              </a:rPr>
              <a:t> goals and objectives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Operational – day-to-day functions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Compliance – legal and regulatory requirements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  <p:pic>
        <p:nvPicPr>
          <p:cNvPr id="2050" name="Picture 2" descr="Free Risk Risk Management vector and picture">
            <a:extLst>
              <a:ext uri="{FF2B5EF4-FFF2-40B4-BE49-F238E27FC236}">
                <a16:creationId xmlns:a16="http://schemas.microsoft.com/office/drawing/2014/main" id="{9E387835-CF10-73D5-4D08-6F47D9612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759" y="400050"/>
            <a:ext cx="1973580" cy="197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24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38550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Data Protection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</a:rPr>
              <a:t>Organisational</a:t>
            </a:r>
            <a:r>
              <a:rPr lang="en-US" sz="2000" dirty="0">
                <a:solidFill>
                  <a:srgbClr val="002060"/>
                </a:solidFill>
              </a:rPr>
              <a:t> and customer data entrusted to us to protect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protection techniques – consider the 3 states where data exists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Encryption – uses mathematical algorithms on data in transit and on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Loss prevention – enforce information policies to prevent data loss and theft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Host-based – e.g. use of clients and agents on hosts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Network-based – monitors network traffic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Minimization – reduce amount of information maintained on a regular basis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Methods used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Destroy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De-identification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Data Obfuscation e.g. hashing, tokenization, masking</a:t>
            </a:r>
          </a:p>
          <a:p>
            <a:pPr lvl="1"/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5268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569" y="182437"/>
            <a:ext cx="4156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+mj-lt"/>
              </a:rPr>
              <a:t>Security Controls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3395" y="1105665"/>
            <a:ext cx="663215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Determine the type of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Cost benefit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Is it worth it? Does the impact of the breach outweigh the cost of the control?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Alternatives?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Security control categories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Technical – digital enforcement e.g. firewall, access control lists (ACLs)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Operational – processes to manage technology e.g. monitoring access, logs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Managerial – procedures focused on risk management e.g. annual risk assessments, change management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>
              <a:solidFill>
                <a:srgbClr val="002060"/>
              </a:solidFill>
            </a:endParaRP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1E6BD8-C06F-2437-6B4D-4DB4F5B7A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090" y="182437"/>
            <a:ext cx="2211439" cy="442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95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AD97BD9AA99141AC3AF8F199237DB4" ma:contentTypeVersion="16" ma:contentTypeDescription="Create a new document." ma:contentTypeScope="" ma:versionID="23ab95e1e72203ba620436849fdb73b0">
  <xsd:schema xmlns:xsd="http://www.w3.org/2001/XMLSchema" xmlns:xs="http://www.w3.org/2001/XMLSchema" xmlns:p="http://schemas.microsoft.com/office/2006/metadata/properties" xmlns:ns2="e984c52a-6604-40ca-a09d-dc66b281aead" xmlns:ns3="707b8c38-69b0-47fc-8616-9e342031baaf" targetNamespace="http://schemas.microsoft.com/office/2006/metadata/properties" ma:root="true" ma:fieldsID="111229285d3f69f3aef55c34cb285815" ns2:_="" ns3:_="">
    <xsd:import namespace="e984c52a-6604-40ca-a09d-dc66b281aead"/>
    <xsd:import namespace="707b8c38-69b0-47fc-8616-9e342031b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4c52a-6604-40ca-a09d-dc66b281ae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926c1b7-6265-4b08-9951-3c22af25e6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b8c38-69b0-47fc-8616-9e342031b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93c605f-97b0-49ba-94fd-70a95b037f6a}" ma:internalName="TaxCatchAll" ma:showField="CatchAllData" ma:web="707b8c38-69b0-47fc-8616-9e342031b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88242B-CCA8-46A6-8EE0-B2D35FDD2E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DFDB01-975A-4685-9D89-CA24B13CD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4c52a-6604-40ca-a09d-dc66b281aead"/>
    <ds:schemaRef ds:uri="707b8c38-69b0-47fc-8616-9e342031b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876</TotalTime>
  <Words>563</Words>
  <Application>Microsoft Office PowerPoint</Application>
  <PresentationFormat>On-screen Show (4:3)</PresentationFormat>
  <Paragraphs>123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Christian Slaven</cp:lastModifiedBy>
  <cp:revision>52</cp:revision>
  <dcterms:created xsi:type="dcterms:W3CDTF">2016-03-02T01:39:55Z</dcterms:created>
  <dcterms:modified xsi:type="dcterms:W3CDTF">2023-12-07T01:43:09Z</dcterms:modified>
</cp:coreProperties>
</file>