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3"/>
  </p:sldMasterIdLst>
  <p:notesMasterIdLst>
    <p:notesMasterId r:id="rId53"/>
  </p:notesMasterIdLst>
  <p:sldIdLst>
    <p:sldId id="260" r:id="rId4"/>
    <p:sldId id="417" r:id="rId5"/>
    <p:sldId id="305" r:id="rId6"/>
    <p:sldId id="306" r:id="rId7"/>
    <p:sldId id="307" r:id="rId8"/>
    <p:sldId id="308" r:id="rId9"/>
    <p:sldId id="318" r:id="rId10"/>
    <p:sldId id="320" r:id="rId11"/>
    <p:sldId id="321" r:id="rId12"/>
    <p:sldId id="322" r:id="rId13"/>
    <p:sldId id="323" r:id="rId14"/>
    <p:sldId id="327" r:id="rId15"/>
    <p:sldId id="328" r:id="rId16"/>
    <p:sldId id="329" r:id="rId17"/>
    <p:sldId id="331" r:id="rId18"/>
    <p:sldId id="330" r:id="rId19"/>
    <p:sldId id="332" r:id="rId20"/>
    <p:sldId id="333" r:id="rId21"/>
    <p:sldId id="334" r:id="rId22"/>
    <p:sldId id="335" r:id="rId23"/>
    <p:sldId id="336" r:id="rId24"/>
    <p:sldId id="345" r:id="rId25"/>
    <p:sldId id="349" r:id="rId26"/>
    <p:sldId id="353" r:id="rId27"/>
    <p:sldId id="357" r:id="rId28"/>
    <p:sldId id="358" r:id="rId29"/>
    <p:sldId id="359" r:id="rId30"/>
    <p:sldId id="360" r:id="rId31"/>
    <p:sldId id="362" r:id="rId32"/>
    <p:sldId id="363" r:id="rId33"/>
    <p:sldId id="364" r:id="rId34"/>
    <p:sldId id="369" r:id="rId35"/>
    <p:sldId id="370" r:id="rId36"/>
    <p:sldId id="371" r:id="rId37"/>
    <p:sldId id="376" r:id="rId38"/>
    <p:sldId id="416" r:id="rId39"/>
    <p:sldId id="377" r:id="rId40"/>
    <p:sldId id="378" r:id="rId41"/>
    <p:sldId id="379" r:id="rId42"/>
    <p:sldId id="380" r:id="rId43"/>
    <p:sldId id="381" r:id="rId44"/>
    <p:sldId id="382" r:id="rId45"/>
    <p:sldId id="383" r:id="rId46"/>
    <p:sldId id="384" r:id="rId47"/>
    <p:sldId id="388" r:id="rId48"/>
    <p:sldId id="389" r:id="rId49"/>
    <p:sldId id="390" r:id="rId50"/>
    <p:sldId id="391" r:id="rId51"/>
    <p:sldId id="392" r:id="rId5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C5BA9"/>
    <a:srgbClr val="38ACD8"/>
    <a:srgbClr val="3A93D8"/>
    <a:srgbClr val="A8D5F3"/>
    <a:srgbClr val="C4E1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92" d="100"/>
          <a:sy n="92" d="100"/>
        </p:scale>
        <p:origin x="1190" y="-8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viewProps" Target="viewProps.xml"/><Relationship Id="rId7" Type="http://schemas.openxmlformats.org/officeDocument/2006/relationships/slide" Target="slides/slide4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theme" Target="theme/theme1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1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ableStyles" Target="tableStyles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81C8C-A545-4627-9B2C-DBBF67C2CABA}" type="datetimeFigureOut">
              <a:rPr lang="en-US" smtClean="0"/>
              <a:t>8/30/2024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3A3E25-BDEC-4652-8574-9FB2307245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326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32156-9E5C-4C60-A694-40A9154B24A0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15120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32156-9E5C-4C60-A694-40A9154B24A0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500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32156-9E5C-4C60-A694-40A9154B24A0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60288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32156-9E5C-4C60-A694-40A9154B24A0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4976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32156-9E5C-4C60-A694-40A9154B24A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285994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32156-9E5C-4C60-A694-40A9154B24A0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05839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32156-9E5C-4C60-A694-40A9154B24A0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116481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32156-9E5C-4C60-A694-40A9154B24A0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57085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32156-9E5C-4C60-A694-40A9154B24A0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763139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32156-9E5C-4C60-A694-40A9154B24A0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83211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32156-9E5C-4C60-A694-40A9154B24A0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535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32156-9E5C-4C60-A694-40A9154B24A0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527989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32156-9E5C-4C60-A694-40A9154B24A0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9165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32156-9E5C-4C60-A694-40A9154B24A0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38390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32156-9E5C-4C60-A694-40A9154B24A0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1261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32156-9E5C-4C60-A694-40A9154B24A0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28401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32156-9E5C-4C60-A694-40A9154B24A0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8440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32156-9E5C-4C60-A694-40A9154B24A0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837703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32156-9E5C-4C60-A694-40A9154B24A0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287697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32156-9E5C-4C60-A694-40A9154B24A0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92517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32156-9E5C-4C60-A694-40A9154B24A0}" type="slidenum">
              <a:rPr lang="en-US" smtClean="0"/>
              <a:pPr>
                <a:defRPr/>
              </a:pPr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60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32156-9E5C-4C60-A694-40A9154B24A0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4883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32156-9E5C-4C60-A694-40A9154B24A0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59440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32156-9E5C-4C60-A694-40A9154B24A0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66187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32156-9E5C-4C60-A694-40A9154B24A0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50736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32156-9E5C-4C60-A694-40A9154B24A0}" type="slidenum">
              <a:rPr lang="en-US" smtClean="0"/>
              <a:pPr>
                <a:defRPr/>
              </a:pPr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504812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DB413F-20FA-4023-8D6D-0859525D2201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05721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DB413F-20FA-4023-8D6D-0859525D2201}" type="slidenum">
              <a:rPr lang="en-US" smtClean="0"/>
              <a:pPr>
                <a:defRPr/>
              </a:pPr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493064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DB413F-20FA-4023-8D6D-0859525D2201}" type="slidenum">
              <a:rPr lang="en-US" smtClean="0"/>
              <a:pPr>
                <a:defRPr/>
              </a:pPr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9387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DB413F-20FA-4023-8D6D-0859525D2201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32183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DB413F-20FA-4023-8D6D-0859525D2201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69244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DB413F-20FA-4023-8D6D-0859525D2201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65444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DB413F-20FA-4023-8D6D-0859525D2201}" type="slidenum">
              <a:rPr lang="en-US" smtClean="0"/>
              <a:pPr>
                <a:defRPr/>
              </a:pPr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74271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32156-9E5C-4C60-A694-40A9154B24A0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804225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DB413F-20FA-4023-8D6D-0859525D2201}" type="slidenum">
              <a:rPr lang="en-US" smtClean="0"/>
              <a:pPr>
                <a:defRPr/>
              </a:pPr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2227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DB413F-20FA-4023-8D6D-0859525D2201}" type="slidenum">
              <a:rPr lang="en-US" smtClean="0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252562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DB413F-20FA-4023-8D6D-0859525D2201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143066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DB413F-20FA-4023-8D6D-0859525D2201}" type="slidenum">
              <a:rPr lang="en-US" smtClean="0"/>
              <a:pPr>
                <a:defRPr/>
              </a:pPr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77398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DB413F-20FA-4023-8D6D-0859525D2201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0886656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DB413F-20FA-4023-8D6D-0859525D2201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506789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DB413F-20FA-4023-8D6D-0859525D2201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049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DB413F-20FA-4023-8D6D-0859525D2201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9733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32156-9E5C-4C60-A694-40A9154B24A0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509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32156-9E5C-4C60-A694-40A9154B24A0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5863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32156-9E5C-4C60-A694-40A9154B24A0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4236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32156-9E5C-4C60-A694-40A9154B24A0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5768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76338" y="1233488"/>
            <a:ext cx="4445000" cy="3333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5332156-9E5C-4C60-A694-40A9154B24A0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907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whale-motif.png"/>
          <p:cNvPicPr>
            <a:picLocks noChangeAspect="1"/>
          </p:cNvPicPr>
          <p:nvPr userDrawn="1"/>
        </p:nvPicPr>
        <p:blipFill>
          <a:blip r:embed="rId2">
            <a:alphaModFix amt="5000"/>
          </a:blip>
          <a:srcRect/>
          <a:stretch>
            <a:fillRect/>
          </a:stretch>
        </p:blipFill>
        <p:spPr bwMode="auto">
          <a:xfrm rot="19684661">
            <a:off x="2855913" y="893763"/>
            <a:ext cx="5518150" cy="546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PROE-wide-colour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781800" y="5791200"/>
            <a:ext cx="2133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bg>
      <p:bgPr>
        <a:gradFill flip="none" rotWithShape="1">
          <a:gsLst>
            <a:gs pos="0">
              <a:schemeClr val="bg1"/>
            </a:gs>
            <a:gs pos="100000">
              <a:srgbClr val="38ACD8"/>
            </a:gs>
          </a:gsLst>
          <a:lin ang="87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1009720"/>
          </a:xfrm>
          <a:prstGeom prst="rect">
            <a:avLst/>
          </a:prstGeom>
          <a:solidFill>
            <a:schemeClr val="bg1">
              <a:alpha val="35000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0" descr="SPREP-wide-colour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65497" y="203372"/>
            <a:ext cx="1751254" cy="61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1009720"/>
            <a:ext cx="9144000" cy="18000"/>
          </a:xfrm>
          <a:prstGeom prst="rect">
            <a:avLst/>
          </a:prstGeom>
          <a:solidFill>
            <a:srgbClr val="1C5BA9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whale-motif.png"/>
          <p:cNvPicPr>
            <a:picLocks noChangeAspect="1"/>
          </p:cNvPicPr>
          <p:nvPr userDrawn="1"/>
        </p:nvPicPr>
        <p:blipFill>
          <a:blip r:embed="rId3">
            <a:duotone>
              <a:srgbClr val="FFFFFE"/>
              <a:srgbClr val="FFF1C1"/>
            </a:duotone>
            <a:alphaModFix amt="15000"/>
          </a:blip>
          <a:stretch>
            <a:fillRect/>
          </a:stretch>
        </p:blipFill>
        <p:spPr>
          <a:xfrm rot="2071968">
            <a:off x="-607348" y="3667458"/>
            <a:ext cx="3959793" cy="39204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5_Blank">
    <p:bg>
      <p:bgPr>
        <a:gradFill flip="none" rotWithShape="1">
          <a:gsLst>
            <a:gs pos="0">
              <a:schemeClr val="bg1"/>
            </a:gs>
            <a:gs pos="100000">
              <a:srgbClr val="38ACD8"/>
            </a:gs>
          </a:gsLst>
          <a:lin ang="87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1009720"/>
          </a:xfrm>
          <a:prstGeom prst="rect">
            <a:avLst/>
          </a:prstGeom>
          <a:solidFill>
            <a:schemeClr val="bg1">
              <a:alpha val="35000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009720"/>
            <a:ext cx="9144000" cy="18000"/>
          </a:xfrm>
          <a:prstGeom prst="rect">
            <a:avLst/>
          </a:prstGeom>
          <a:solidFill>
            <a:srgbClr val="1C5BA9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whale-motif.png"/>
          <p:cNvPicPr>
            <a:picLocks noChangeAspect="1"/>
          </p:cNvPicPr>
          <p:nvPr userDrawn="1"/>
        </p:nvPicPr>
        <p:blipFill>
          <a:blip r:embed="rId2">
            <a:duotone>
              <a:srgbClr val="FFFFFE"/>
              <a:srgbClr val="FFF1C1"/>
            </a:duotone>
            <a:alphaModFix amt="15000"/>
          </a:blip>
          <a:stretch>
            <a:fillRect/>
          </a:stretch>
        </p:blipFill>
        <p:spPr>
          <a:xfrm rot="2071968">
            <a:off x="-607348" y="3667458"/>
            <a:ext cx="3959793" cy="3920457"/>
          </a:xfrm>
          <a:prstGeom prst="rect">
            <a:avLst/>
          </a:prstGeom>
        </p:spPr>
      </p:pic>
      <p:pic>
        <p:nvPicPr>
          <p:cNvPr id="12" name="Picture 5" descr="PROE-wide-colour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64151" y="203372"/>
            <a:ext cx="1586184" cy="61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6A14C-6237-421C-8B53-BB4401112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6434" y="1365495"/>
            <a:ext cx="7886700" cy="61927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66F9B-6755-4767-9F3D-8191F9EFBB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0369" y="2217968"/>
            <a:ext cx="7886700" cy="406183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FE7E3F-EFD2-47EE-BF00-D36C964657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A0DF3-3DB6-4D99-AA4E-14DC0AC2F653}" type="datetime1">
              <a:rPr lang="en-GB" smtClean="0"/>
              <a:t>30/08/2024</a:t>
            </a:fld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758001-A200-430B-8F40-68D957C9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32C18-0946-417B-990D-6EFE76C6BF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00443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02CC3-E47B-4283-83E9-8EB4EBBD3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64515D-2CF7-4C33-B27A-B826FA0BE2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01F695-23F4-4095-9304-4961CEC282AA}" type="datetime1">
              <a:rPr lang="en-GB" smtClean="0"/>
              <a:t>30/08/2024</a:t>
            </a:fld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175DD98-5E4A-43D3-AFBB-61B6577546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>
              <a:buSzPct val="25000"/>
            </a:pPr>
            <a:fld id="{00000000-1234-1234-1234-123412341234}" type="slidenum">
              <a:rPr lang="en-AU" sz="900" smtClean="0">
                <a:solidFill>
                  <a:srgbClr val="888888"/>
                </a:solidFill>
                <a:ea typeface="Calibri"/>
                <a:cs typeface="Calibri"/>
                <a:sym typeface="Calibri"/>
              </a:rPr>
              <a:pPr algn="r">
                <a:buSzPct val="25000"/>
              </a:pPr>
              <a:t>‹#›</a:t>
            </a:fld>
            <a:endParaRPr lang="en-AU" sz="900">
              <a:solidFill>
                <a:srgbClr val="888888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076822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4" descr="whale-motif.png"/>
          <p:cNvPicPr>
            <a:picLocks noChangeAspect="1"/>
          </p:cNvPicPr>
          <p:nvPr userDrawn="1"/>
        </p:nvPicPr>
        <p:blipFill>
          <a:blip r:embed="rId2">
            <a:alphaModFix amt="5000"/>
          </a:blip>
          <a:srcRect/>
          <a:stretch>
            <a:fillRect/>
          </a:stretch>
        </p:blipFill>
        <p:spPr bwMode="auto">
          <a:xfrm rot="19684661">
            <a:off x="2855913" y="893763"/>
            <a:ext cx="5518150" cy="5462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" descr="SPREP-wide-colour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6629400" y="5867400"/>
            <a:ext cx="21875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1009720"/>
          </a:xfrm>
          <a:prstGeom prst="rect">
            <a:avLst/>
          </a:prstGeom>
          <a:solidFill>
            <a:schemeClr val="bg1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4" descr="whale-motif.png"/>
          <p:cNvPicPr>
            <a:picLocks noChangeAspect="1"/>
          </p:cNvPicPr>
          <p:nvPr userDrawn="1"/>
        </p:nvPicPr>
        <p:blipFill>
          <a:blip r:embed="rId2">
            <a:alphaModFix amt="18000"/>
          </a:blip>
          <a:srcRect/>
          <a:stretch>
            <a:fillRect/>
          </a:stretch>
        </p:blipFill>
        <p:spPr bwMode="auto">
          <a:xfrm rot="1732664">
            <a:off x="47625" y="3865563"/>
            <a:ext cx="2849563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SPREP-wide-colour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65497" y="203372"/>
            <a:ext cx="1751254" cy="61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1009720"/>
            <a:ext cx="9144000" cy="18000"/>
          </a:xfrm>
          <a:prstGeom prst="rect">
            <a:avLst/>
          </a:prstGeom>
          <a:solidFill>
            <a:srgbClr val="A8D5F3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1009720"/>
          </a:xfrm>
          <a:prstGeom prst="rect">
            <a:avLst/>
          </a:prstGeom>
          <a:solidFill>
            <a:schemeClr val="bg1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4" descr="whale-motif.png"/>
          <p:cNvPicPr>
            <a:picLocks noChangeAspect="1"/>
          </p:cNvPicPr>
          <p:nvPr userDrawn="1"/>
        </p:nvPicPr>
        <p:blipFill>
          <a:blip r:embed="rId2">
            <a:alphaModFix amt="18000"/>
          </a:blip>
          <a:srcRect/>
          <a:stretch>
            <a:fillRect/>
          </a:stretch>
        </p:blipFill>
        <p:spPr bwMode="auto">
          <a:xfrm rot="1732664">
            <a:off x="47625" y="3865563"/>
            <a:ext cx="2849563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1009720"/>
            <a:ext cx="9144000" cy="18000"/>
          </a:xfrm>
          <a:prstGeom prst="rect">
            <a:avLst/>
          </a:prstGeom>
          <a:solidFill>
            <a:srgbClr val="A8D5F3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5" descr="PROE-wide-colour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64151" y="203372"/>
            <a:ext cx="1586184" cy="61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6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1009720"/>
          </a:xfrm>
          <a:prstGeom prst="rect">
            <a:avLst/>
          </a:prstGeom>
          <a:solidFill>
            <a:schemeClr val="bg1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4" descr="whale-motif.png"/>
          <p:cNvPicPr>
            <a:picLocks noChangeAspect="1"/>
          </p:cNvPicPr>
          <p:nvPr userDrawn="1"/>
        </p:nvPicPr>
        <p:blipFill>
          <a:blip r:embed="rId2">
            <a:alphaModFix amt="18000"/>
          </a:blip>
          <a:srcRect/>
          <a:stretch>
            <a:fillRect/>
          </a:stretch>
        </p:blipFill>
        <p:spPr bwMode="auto">
          <a:xfrm rot="1732664">
            <a:off x="47625" y="3865563"/>
            <a:ext cx="2849563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0" descr="SPREP-wide-colour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65497" y="203372"/>
            <a:ext cx="1751254" cy="61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1009720"/>
            <a:ext cx="9144000" cy="18000"/>
          </a:xfrm>
          <a:prstGeom prst="rect">
            <a:avLst/>
          </a:prstGeom>
          <a:solidFill>
            <a:srgbClr val="A8D5F3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7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1009720"/>
          </a:xfrm>
          <a:prstGeom prst="rect">
            <a:avLst/>
          </a:prstGeom>
          <a:solidFill>
            <a:schemeClr val="bg1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14" descr="whale-motif.png"/>
          <p:cNvPicPr>
            <a:picLocks noChangeAspect="1"/>
          </p:cNvPicPr>
          <p:nvPr userDrawn="1"/>
        </p:nvPicPr>
        <p:blipFill>
          <a:blip r:embed="rId2">
            <a:alphaModFix amt="18000"/>
          </a:blip>
          <a:srcRect/>
          <a:stretch>
            <a:fillRect/>
          </a:stretch>
        </p:blipFill>
        <p:spPr bwMode="auto">
          <a:xfrm rot="1732664">
            <a:off x="47625" y="3865563"/>
            <a:ext cx="2849563" cy="282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1009720"/>
            <a:ext cx="9144000" cy="18000"/>
          </a:xfrm>
          <a:prstGeom prst="rect">
            <a:avLst/>
          </a:prstGeom>
          <a:solidFill>
            <a:srgbClr val="A8D5F3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5" descr="PROE-wide-colour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64151" y="203372"/>
            <a:ext cx="1586184" cy="61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Blank">
    <p:bg>
      <p:bgPr>
        <a:gradFill flip="none" rotWithShape="1">
          <a:gsLst>
            <a:gs pos="0">
              <a:schemeClr val="bg1"/>
            </a:gs>
            <a:gs pos="100000">
              <a:srgbClr val="38ACD8"/>
            </a:gs>
          </a:gsLst>
          <a:lin ang="87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1009720"/>
          </a:xfrm>
          <a:prstGeom prst="rect">
            <a:avLst/>
          </a:prstGeom>
          <a:solidFill>
            <a:schemeClr val="bg1">
              <a:alpha val="35000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10" descr="SPREP-wide-colour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165497" y="203372"/>
            <a:ext cx="1751254" cy="61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 userDrawn="1"/>
        </p:nvSpPr>
        <p:spPr>
          <a:xfrm>
            <a:off x="0" y="1009720"/>
            <a:ext cx="9144000" cy="18000"/>
          </a:xfrm>
          <a:prstGeom prst="rect">
            <a:avLst/>
          </a:prstGeom>
          <a:solidFill>
            <a:srgbClr val="1C5BA9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whale-motif.png"/>
          <p:cNvPicPr>
            <a:picLocks noChangeAspect="1"/>
          </p:cNvPicPr>
          <p:nvPr userDrawn="1"/>
        </p:nvPicPr>
        <p:blipFill>
          <a:blip r:embed="rId3">
            <a:duotone>
              <a:srgbClr val="FFFFFE"/>
              <a:srgbClr val="FFF1C1"/>
            </a:duotone>
            <a:alphaModFix amt="15000"/>
          </a:blip>
          <a:stretch>
            <a:fillRect/>
          </a:stretch>
        </p:blipFill>
        <p:spPr>
          <a:xfrm rot="2071968">
            <a:off x="-607348" y="3667458"/>
            <a:ext cx="3959793" cy="392045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Blank">
    <p:bg>
      <p:bgPr>
        <a:gradFill flip="none" rotWithShape="1">
          <a:gsLst>
            <a:gs pos="0">
              <a:schemeClr val="bg1"/>
            </a:gs>
            <a:gs pos="100000">
              <a:srgbClr val="38ACD8"/>
            </a:gs>
          </a:gsLst>
          <a:lin ang="87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44000" cy="1009720"/>
          </a:xfrm>
          <a:prstGeom prst="rect">
            <a:avLst/>
          </a:prstGeom>
          <a:solidFill>
            <a:schemeClr val="bg1">
              <a:alpha val="35000"/>
            </a:schemeClr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009720"/>
            <a:ext cx="9144000" cy="18000"/>
          </a:xfrm>
          <a:prstGeom prst="rect">
            <a:avLst/>
          </a:prstGeom>
          <a:solidFill>
            <a:srgbClr val="1C5BA9"/>
          </a:solidFill>
          <a:ln w="2222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 descr="whale-motif.png"/>
          <p:cNvPicPr>
            <a:picLocks noChangeAspect="1"/>
          </p:cNvPicPr>
          <p:nvPr userDrawn="1"/>
        </p:nvPicPr>
        <p:blipFill>
          <a:blip r:embed="rId2">
            <a:duotone>
              <a:srgbClr val="FFFFFE"/>
              <a:srgbClr val="FFF1C1"/>
            </a:duotone>
            <a:alphaModFix amt="15000"/>
          </a:blip>
          <a:stretch>
            <a:fillRect/>
          </a:stretch>
        </p:blipFill>
        <p:spPr>
          <a:xfrm rot="2071968">
            <a:off x="-607348" y="3667458"/>
            <a:ext cx="3959793" cy="3920457"/>
          </a:xfrm>
          <a:prstGeom prst="rect">
            <a:avLst/>
          </a:prstGeom>
        </p:spPr>
      </p:pic>
      <p:pic>
        <p:nvPicPr>
          <p:cNvPr id="12" name="Picture 5" descr="PROE-wide-colour.png"/>
          <p:cNvPicPr>
            <a:picLocks noChangeAspect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164151" y="203372"/>
            <a:ext cx="1586184" cy="616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A8D5F3"/>
            </a:gs>
          </a:gsLst>
          <a:lin ang="876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63" r:id="rId2"/>
    <p:sldLayoutId id="2147483649" r:id="rId3"/>
    <p:sldLayoutId id="2147483655" r:id="rId4"/>
    <p:sldLayoutId id="2147483656" r:id="rId5"/>
    <p:sldLayoutId id="2147483661" r:id="rId6"/>
    <p:sldLayoutId id="2147483662" r:id="rId7"/>
    <p:sldLayoutId id="2147483657" r:id="rId8"/>
    <p:sldLayoutId id="2147483658" r:id="rId9"/>
    <p:sldLayoutId id="2147483659" r:id="rId10"/>
    <p:sldLayoutId id="2147483660" r:id="rId11"/>
    <p:sldLayoutId id="2147483664" r:id="rId12"/>
    <p:sldLayoutId id="2147483665" r:id="rId13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>
          <a:solidFill>
            <a:srgbClr val="1C5BA9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2200" kern="1200">
          <a:solidFill>
            <a:srgbClr val="1C5BA9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1C5BA9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800" kern="1200">
          <a:solidFill>
            <a:srgbClr val="1C5BA9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600" kern="1200">
          <a:solidFill>
            <a:srgbClr val="1C5BA9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kern="1200">
          <a:solidFill>
            <a:srgbClr val="1C5BA9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983036" y="2698262"/>
            <a:ext cx="5082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+mj-lt"/>
              </a:rPr>
              <a:t>Network Operations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Power</a:t>
            </a:r>
          </a:p>
        </p:txBody>
      </p:sp>
      <p:sp>
        <p:nvSpPr>
          <p:cNvPr id="2150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Power flaws not tolerated by networks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/>
              <a:t>Types of power flaws that create damage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Surge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Momentary increase in voltage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Noise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Fluctuation in voltage levels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Brownout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Momentary voltage decrease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Blackout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Complete power loss</a:t>
            </a:r>
          </a:p>
        </p:txBody>
      </p:sp>
    </p:spTree>
    <p:extLst>
      <p:ext uri="{BB962C8B-B14F-4D97-AF65-F5344CB8AC3E}">
        <p14:creationId xmlns:p14="http://schemas.microsoft.com/office/powerpoint/2010/main" val="495217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What can we do?</a:t>
            </a:r>
          </a:p>
        </p:txBody>
      </p:sp>
      <p:sp>
        <p:nvSpPr>
          <p:cNvPr id="2253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Uninterruptible power supplies (UPSs)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Battery-operated power source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Directly attached to one or more devices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Attached to a power supply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Prevents harm to device, service interruption</a:t>
            </a:r>
          </a:p>
        </p:txBody>
      </p:sp>
    </p:spTree>
    <p:extLst>
      <p:ext uri="{BB962C8B-B14F-4D97-AF65-F5344CB8AC3E}">
        <p14:creationId xmlns:p14="http://schemas.microsoft.com/office/powerpoint/2010/main" val="7747006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What can we do?</a:t>
            </a:r>
          </a:p>
        </p:txBody>
      </p:sp>
      <p:sp>
        <p:nvSpPr>
          <p:cNvPr id="2662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Generators</a:t>
            </a:r>
          </a:p>
          <a:p>
            <a:pPr lvl="1" eaLnBrk="1" hangingPunct="1"/>
            <a:r>
              <a:rPr lang="en-US" dirty="0"/>
              <a:t>Powered by diesel, liquid propane, gas, natural gas, or steam</a:t>
            </a:r>
          </a:p>
          <a:p>
            <a:pPr lvl="1" eaLnBrk="1" hangingPunct="1"/>
            <a:r>
              <a:rPr lang="en-US" dirty="0"/>
              <a:t>Do not provide surge protection</a:t>
            </a:r>
          </a:p>
          <a:p>
            <a:pPr lvl="1" eaLnBrk="1" hangingPunct="1"/>
            <a:r>
              <a:rPr lang="en-US" dirty="0"/>
              <a:t>Provide electricity free from noise</a:t>
            </a:r>
          </a:p>
          <a:p>
            <a:pPr lvl="1" eaLnBrk="1" hangingPunct="1"/>
            <a:r>
              <a:rPr lang="en-US" dirty="0"/>
              <a:t>Used in highly available environments</a:t>
            </a:r>
          </a:p>
          <a:p>
            <a:pPr eaLnBrk="1" hangingPunct="1"/>
            <a:r>
              <a:rPr lang="en-US" dirty="0"/>
              <a:t>Generator choice</a:t>
            </a:r>
          </a:p>
          <a:p>
            <a:pPr lvl="1" eaLnBrk="1" hangingPunct="1"/>
            <a:r>
              <a:rPr lang="en-US" dirty="0"/>
              <a:t>Calculate organization’s crucial electrical demands</a:t>
            </a:r>
          </a:p>
          <a:p>
            <a:pPr lvl="1" eaLnBrk="1" hangingPunct="1"/>
            <a:r>
              <a:rPr lang="en-US" dirty="0"/>
              <a:t>Determine generator’s optimal size</a:t>
            </a:r>
          </a:p>
        </p:txBody>
      </p:sp>
    </p:spTree>
    <p:extLst>
      <p:ext uri="{BB962C8B-B14F-4D97-AF65-F5344CB8AC3E}">
        <p14:creationId xmlns:p14="http://schemas.microsoft.com/office/powerpoint/2010/main" val="28042790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401" y="1171849"/>
            <a:ext cx="4194543" cy="4490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0055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Network Design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What is a good design?</a:t>
            </a:r>
          </a:p>
          <a:p>
            <a:endParaRPr lang="en-US" dirty="0"/>
          </a:p>
          <a:p>
            <a:r>
              <a:rPr lang="en-US" dirty="0"/>
              <a:t>What do you want to achieve?</a:t>
            </a:r>
          </a:p>
          <a:p>
            <a:endParaRPr lang="en-US" dirty="0"/>
          </a:p>
          <a:p>
            <a:r>
              <a:rPr lang="en-US" dirty="0"/>
              <a:t>Keep it as simple as possible!</a:t>
            </a:r>
          </a:p>
        </p:txBody>
      </p:sp>
    </p:spTree>
    <p:extLst>
      <p:ext uri="{BB962C8B-B14F-4D97-AF65-F5344CB8AC3E}">
        <p14:creationId xmlns:p14="http://schemas.microsoft.com/office/powerpoint/2010/main" val="13831655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Scenario…Redundancy</a:t>
            </a:r>
          </a:p>
        </p:txBody>
      </p:sp>
      <p:sp>
        <p:nvSpPr>
          <p:cNvPr id="2970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Possible solutions: supply duplicate connection</a:t>
            </a:r>
          </a:p>
          <a:p>
            <a:pPr lvl="1" eaLnBrk="1" hangingPunct="1"/>
            <a:r>
              <a:rPr lang="en-US" dirty="0"/>
              <a:t>Use different service carriers</a:t>
            </a:r>
          </a:p>
          <a:p>
            <a:pPr lvl="1" eaLnBrk="1" hangingPunct="1"/>
            <a:r>
              <a:rPr lang="en-US" dirty="0"/>
              <a:t>Use two different routes</a:t>
            </a:r>
          </a:p>
          <a:p>
            <a:pPr lvl="2" eaLnBrk="1" hangingPunct="1"/>
            <a:r>
              <a:rPr lang="en-US" dirty="0"/>
              <a:t>Critical data transactions follow more than one path</a:t>
            </a:r>
          </a:p>
          <a:p>
            <a:pPr eaLnBrk="1" hangingPunct="1"/>
            <a:r>
              <a:rPr lang="en-US" dirty="0"/>
              <a:t>Network redundancy advantages</a:t>
            </a:r>
          </a:p>
          <a:p>
            <a:pPr lvl="1" eaLnBrk="1" hangingPunct="1"/>
            <a:r>
              <a:rPr lang="en-US" dirty="0"/>
              <a:t>Reduces network fault risk</a:t>
            </a:r>
          </a:p>
          <a:p>
            <a:pPr lvl="2" eaLnBrk="1" hangingPunct="1"/>
            <a:r>
              <a:rPr lang="en-US" dirty="0"/>
              <a:t>Lost functionality, profits</a:t>
            </a:r>
          </a:p>
          <a:p>
            <a:pPr eaLnBrk="1" hangingPunct="1"/>
            <a:r>
              <a:rPr lang="en-US" dirty="0"/>
              <a:t>Disadvantage: cost</a:t>
            </a:r>
          </a:p>
        </p:txBody>
      </p:sp>
    </p:spTree>
    <p:extLst>
      <p:ext uri="{BB962C8B-B14F-4D97-AF65-F5344CB8AC3E}">
        <p14:creationId xmlns:p14="http://schemas.microsoft.com/office/powerpoint/2010/main" val="11050270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9325" y="2001797"/>
            <a:ext cx="4857750" cy="3637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8459498-C815-41D0-8994-B01E9F09336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r>
              <a:rPr lang="en-AU" dirty="0"/>
              <a:t>Scenario…Redundancy</a:t>
            </a:r>
          </a:p>
        </p:txBody>
      </p:sp>
    </p:spTree>
    <p:extLst>
      <p:ext uri="{BB962C8B-B14F-4D97-AF65-F5344CB8AC3E}">
        <p14:creationId xmlns:p14="http://schemas.microsoft.com/office/powerpoint/2010/main" val="37777469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Scenario…</a:t>
            </a:r>
            <a:r>
              <a:rPr lang="en-US" dirty="0" err="1"/>
              <a:t>Critcial</a:t>
            </a:r>
            <a:r>
              <a:rPr lang="en-US" dirty="0"/>
              <a:t> Links</a:t>
            </a:r>
          </a:p>
        </p:txBody>
      </p:sp>
      <p:sp>
        <p:nvSpPr>
          <p:cNvPr id="3072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Scenario: two critical links</a:t>
            </a:r>
          </a:p>
          <a:p>
            <a:pPr lvl="1" eaLnBrk="1" hangingPunct="1"/>
            <a:r>
              <a:rPr lang="en-US" dirty="0"/>
              <a:t>Capacity, scalability concerns</a:t>
            </a:r>
          </a:p>
          <a:p>
            <a:pPr lvl="1" eaLnBrk="1" hangingPunct="1"/>
            <a:r>
              <a:rPr lang="en-US" dirty="0"/>
              <a:t>Solution</a:t>
            </a:r>
          </a:p>
          <a:p>
            <a:pPr lvl="2" eaLnBrk="1" hangingPunct="1"/>
            <a:r>
              <a:rPr lang="en-US" dirty="0"/>
              <a:t>Partner with ISP</a:t>
            </a:r>
          </a:p>
          <a:p>
            <a:pPr lvl="2" eaLnBrk="1" hangingPunct="1"/>
            <a:r>
              <a:rPr lang="en-US" dirty="0"/>
              <a:t>Establish secure VPNs</a:t>
            </a:r>
          </a:p>
        </p:txBody>
      </p:sp>
    </p:spTree>
    <p:extLst>
      <p:ext uri="{BB962C8B-B14F-4D97-AF65-F5344CB8AC3E}">
        <p14:creationId xmlns:p14="http://schemas.microsoft.com/office/powerpoint/2010/main" val="44768515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101" y="1810336"/>
            <a:ext cx="5150644" cy="34409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47587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Scenario…Critical Links</a:t>
            </a:r>
          </a:p>
        </p:txBody>
      </p:sp>
      <p:sp>
        <p:nvSpPr>
          <p:cNvPr id="3277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Scenario</a:t>
            </a:r>
          </a:p>
          <a:p>
            <a:pPr lvl="1" eaLnBrk="1" hangingPunct="1"/>
            <a:r>
              <a:rPr lang="en-US" dirty="0"/>
              <a:t>Devices connect one LAN, WAN segment to another</a:t>
            </a:r>
          </a:p>
          <a:p>
            <a:pPr lvl="2" eaLnBrk="1" hangingPunct="1"/>
            <a:r>
              <a:rPr lang="en-US" dirty="0"/>
              <a:t>Experience a fault</a:t>
            </a:r>
          </a:p>
          <a:p>
            <a:pPr lvl="1" eaLnBrk="1" hangingPunct="1"/>
            <a:r>
              <a:rPr lang="en-US" dirty="0"/>
              <a:t>VPN agreement with national ISP</a:t>
            </a:r>
          </a:p>
          <a:p>
            <a:pPr lvl="2" eaLnBrk="1" hangingPunct="1"/>
            <a:r>
              <a:rPr lang="en-US" dirty="0"/>
              <a:t>Single T1 link supports five customers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0435" y="4208879"/>
            <a:ext cx="5886450" cy="124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5645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9421" y="1077280"/>
            <a:ext cx="50827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002060"/>
                </a:solidFill>
                <a:latin typeface="+mj-lt"/>
              </a:rPr>
              <a:t>Overview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B75B942-6140-41CC-8CCF-62773E6450C8}"/>
              </a:ext>
            </a:extLst>
          </p:cNvPr>
          <p:cNvSpPr txBox="1"/>
          <p:nvPr/>
        </p:nvSpPr>
        <p:spPr>
          <a:xfrm>
            <a:off x="461356" y="2190404"/>
            <a:ext cx="8034251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600" b="1" dirty="0"/>
              <a:t>Network Operations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 dirty="0"/>
              <a:t>Given a scenario, use appropriate documentation and diagrams to manage the network.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 dirty="0"/>
              <a:t>Compare and contrast business continuity and disaster recovery concepts.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 dirty="0"/>
              <a:t>Explain common scanning, monitoring and patching processes and summarize their expected outputs.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 dirty="0"/>
              <a:t>Given a scenario, use remote access methods.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AU" sz="2200" dirty="0"/>
              <a:t>Identify policies and best practices.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779426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Scenario…Critical Links</a:t>
            </a:r>
          </a:p>
        </p:txBody>
      </p:sp>
      <p:sp>
        <p:nvSpPr>
          <p:cNvPr id="3482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Problem with arrangement in previous slide…</a:t>
            </a:r>
          </a:p>
          <a:p>
            <a:pPr lvl="1" eaLnBrk="1" hangingPunct="1"/>
            <a:r>
              <a:rPr lang="en-US" dirty="0"/>
              <a:t>Many single points of failure</a:t>
            </a:r>
          </a:p>
          <a:p>
            <a:pPr lvl="2" eaLnBrk="1" hangingPunct="1"/>
            <a:r>
              <a:rPr lang="en-US" dirty="0"/>
              <a:t>T1 link failure</a:t>
            </a:r>
          </a:p>
          <a:p>
            <a:pPr lvl="2" eaLnBrk="1" hangingPunct="1"/>
            <a:r>
              <a:rPr lang="en-US" dirty="0"/>
              <a:t>Firewall, router, CSU/DSU, multiplexer, or switch </a:t>
            </a:r>
          </a:p>
          <a:p>
            <a:pPr eaLnBrk="1" hangingPunct="1"/>
            <a:r>
              <a:rPr lang="en-US" dirty="0"/>
              <a:t>Solution</a:t>
            </a:r>
          </a:p>
          <a:p>
            <a:pPr lvl="1" eaLnBrk="1" hangingPunct="1"/>
            <a:r>
              <a:rPr lang="en-US" dirty="0"/>
              <a:t>Redundant devices with automatic failover</a:t>
            </a:r>
          </a:p>
          <a:p>
            <a:pPr lvl="1" eaLnBrk="1" hangingPunct="1"/>
            <a:r>
              <a:rPr lang="en-US" dirty="0"/>
              <a:t>Hot swappable devices</a:t>
            </a:r>
          </a:p>
          <a:p>
            <a:pPr lvl="2" eaLnBrk="1" hangingPunct="1"/>
            <a:r>
              <a:rPr lang="en-US" dirty="0"/>
              <a:t>Immediately assume identical component duties</a:t>
            </a:r>
          </a:p>
          <a:p>
            <a:pPr eaLnBrk="1" hangingPunct="1"/>
            <a:r>
              <a:rPr lang="en-US" dirty="0"/>
              <a:t>Cold spare</a:t>
            </a:r>
          </a:p>
          <a:p>
            <a:pPr lvl="1" eaLnBrk="1" hangingPunct="1"/>
            <a:r>
              <a:rPr lang="en-US" dirty="0"/>
              <a:t>Duplicate device on hand, not installed</a:t>
            </a:r>
          </a:p>
          <a:p>
            <a:pPr lvl="1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4436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5590" y="2224454"/>
            <a:ext cx="6343650" cy="30760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39893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Servers</a:t>
            </a:r>
          </a:p>
        </p:txBody>
      </p:sp>
      <p:sp>
        <p:nvSpPr>
          <p:cNvPr id="3789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346325"/>
            <a:ext cx="6172200" cy="304800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dirty="0"/>
              <a:t>Critical servers</a:t>
            </a:r>
          </a:p>
          <a:p>
            <a:pPr lvl="1" eaLnBrk="1" hangingPunct="1"/>
            <a:r>
              <a:rPr lang="en-US" dirty="0"/>
              <a:t>Contain redundant components</a:t>
            </a:r>
          </a:p>
          <a:p>
            <a:pPr lvl="2" eaLnBrk="1" hangingPunct="1"/>
            <a:r>
              <a:rPr lang="en-US" dirty="0"/>
              <a:t>Provide fault tolerance, load balancing</a:t>
            </a:r>
          </a:p>
          <a:p>
            <a:pPr eaLnBrk="1" hangingPunct="1"/>
            <a:r>
              <a:rPr lang="en-US" dirty="0"/>
              <a:t>Server mirroring</a:t>
            </a:r>
          </a:p>
          <a:p>
            <a:pPr lvl="1" eaLnBrk="1" hangingPunct="1"/>
            <a:r>
              <a:rPr lang="en-US" dirty="0"/>
              <a:t>Fault-tolerance technique</a:t>
            </a:r>
          </a:p>
          <a:p>
            <a:pPr lvl="1" eaLnBrk="1" hangingPunct="1"/>
            <a:r>
              <a:rPr lang="en-US" dirty="0"/>
              <a:t>One device, component duplicates another's activities</a:t>
            </a:r>
          </a:p>
          <a:p>
            <a:pPr lvl="1" eaLnBrk="1" hangingPunct="1"/>
            <a:r>
              <a:rPr lang="en-US" dirty="0"/>
              <a:t>Uses identical servers, components</a:t>
            </a:r>
          </a:p>
          <a:p>
            <a:pPr lvl="1" eaLnBrk="1" hangingPunct="1"/>
            <a:r>
              <a:rPr lang="en-US" dirty="0"/>
              <a:t>High-speed link between servers</a:t>
            </a:r>
          </a:p>
          <a:p>
            <a:pPr lvl="1" eaLnBrk="1" hangingPunct="1"/>
            <a:r>
              <a:rPr lang="en-US" dirty="0"/>
              <a:t>Synchronization software</a:t>
            </a:r>
          </a:p>
          <a:p>
            <a:pPr lvl="1" eaLnBrk="1" hangingPunct="1"/>
            <a:r>
              <a:rPr lang="en-US" dirty="0"/>
              <a:t>Form of replication</a:t>
            </a:r>
          </a:p>
          <a:p>
            <a:pPr lvl="2" eaLnBrk="1" hangingPunct="1"/>
            <a:r>
              <a:rPr lang="en-US" dirty="0"/>
              <a:t>Dynamic copying of data from one location to another</a:t>
            </a:r>
          </a:p>
          <a:p>
            <a:pPr lvl="1" eaLnBrk="1" hangingPunct="1"/>
            <a:endParaRPr lang="en-US" dirty="0"/>
          </a:p>
          <a:p>
            <a:pPr lvl="2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3188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Storage</a:t>
            </a:r>
          </a:p>
        </p:txBody>
      </p:sp>
      <p:sp>
        <p:nvSpPr>
          <p:cNvPr id="4249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/>
              <a:t>Data storage</a:t>
            </a:r>
          </a:p>
          <a:p>
            <a:pPr lvl="1" eaLnBrk="1" hangingPunct="1">
              <a:defRPr/>
            </a:pPr>
            <a:r>
              <a:rPr lang="en-US" dirty="0"/>
              <a:t>Issues of availability and fault tolerance apply</a:t>
            </a:r>
          </a:p>
          <a:p>
            <a:pPr eaLnBrk="1" hangingPunct="1">
              <a:defRPr/>
            </a:pPr>
            <a:r>
              <a:rPr lang="en-US" dirty="0">
                <a:ea typeface="+mn-ea"/>
                <a:cs typeface="+mn-cs"/>
              </a:rPr>
              <a:t>Various methods available</a:t>
            </a:r>
          </a:p>
          <a:p>
            <a:pPr lvl="1" eaLnBrk="1" hangingPunct="1">
              <a:defRPr/>
            </a:pPr>
            <a:r>
              <a:rPr lang="en-US" dirty="0">
                <a:ea typeface="+mn-ea"/>
                <a:cs typeface="+mn-cs"/>
              </a:rPr>
              <a:t>Ensure shared data and applications never lost or irretrievable</a:t>
            </a:r>
          </a:p>
          <a:p>
            <a:pPr eaLnBrk="1" hangingPunct="1"/>
            <a:r>
              <a:rPr lang="en-US" dirty="0"/>
              <a:t>RAID (Redundant Array of Independent [or Inexpensive] Disks)</a:t>
            </a:r>
          </a:p>
          <a:p>
            <a:pPr lvl="1" eaLnBrk="1" hangingPunct="1"/>
            <a:r>
              <a:rPr lang="en-US" dirty="0"/>
              <a:t>Collection of disks</a:t>
            </a:r>
          </a:p>
          <a:p>
            <a:pPr lvl="1" eaLnBrk="1" hangingPunct="1"/>
            <a:r>
              <a:rPr lang="en-US" dirty="0"/>
              <a:t>Provide shared data, application fault tolerance</a:t>
            </a:r>
          </a:p>
          <a:p>
            <a:pPr marL="342900" lvl="1" indent="0">
              <a:buNone/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71813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956491" y="5386802"/>
            <a:ext cx="42291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200" dirty="0"/>
              <a:t>Network attached storage on a LAN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6800" y="1604639"/>
            <a:ext cx="6065044" cy="3782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86087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5277" y="5472332"/>
            <a:ext cx="279026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200" dirty="0"/>
              <a:t>Storage Area Network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849" y="1702206"/>
            <a:ext cx="4800600" cy="3770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90205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6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Data Backup</a:t>
            </a:r>
          </a:p>
        </p:txBody>
      </p:sp>
      <p:sp>
        <p:nvSpPr>
          <p:cNvPr id="64517" name="Rectangle 5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Backup</a:t>
            </a:r>
          </a:p>
          <a:p>
            <a:pPr lvl="1" eaLnBrk="1" hangingPunct="1"/>
            <a:r>
              <a:rPr lang="en-US" dirty="0"/>
              <a:t>Copies of data or program files</a:t>
            </a:r>
          </a:p>
          <a:p>
            <a:pPr lvl="1" eaLnBrk="1" hangingPunct="1"/>
            <a:r>
              <a:rPr lang="en-US" dirty="0"/>
              <a:t>Created for archiving, safekeeping</a:t>
            </a:r>
          </a:p>
          <a:p>
            <a:pPr lvl="1" eaLnBrk="1" hangingPunct="1"/>
            <a:r>
              <a:rPr lang="en-US" dirty="0"/>
              <a:t>Store off site</a:t>
            </a:r>
          </a:p>
          <a:p>
            <a:pPr eaLnBrk="1" hangingPunct="1"/>
            <a:r>
              <a:rPr lang="en-US" dirty="0"/>
              <a:t>Without backup: risk losing everything</a:t>
            </a:r>
          </a:p>
          <a:p>
            <a:pPr eaLnBrk="1" hangingPunct="1"/>
            <a:r>
              <a:rPr lang="en-US" dirty="0"/>
              <a:t>Many backup options available</a:t>
            </a:r>
          </a:p>
          <a:p>
            <a:pPr lvl="1" eaLnBrk="1" hangingPunct="1"/>
            <a:r>
              <a:rPr lang="en-US" dirty="0"/>
              <a:t>Performed by different software and hardware</a:t>
            </a:r>
          </a:p>
          <a:p>
            <a:pPr lvl="1" eaLnBrk="1" hangingPunct="1"/>
            <a:r>
              <a:rPr lang="en-US" dirty="0"/>
              <a:t>Use different storage media types</a:t>
            </a:r>
          </a:p>
          <a:p>
            <a:pPr eaLnBrk="1" hangingPunct="1"/>
            <a:r>
              <a:rPr lang="en-US" dirty="0"/>
              <a:t>Can be controlled by NOS utilities, third-party software</a:t>
            </a:r>
          </a:p>
        </p:txBody>
      </p:sp>
    </p:spTree>
    <p:extLst>
      <p:ext uri="{BB962C8B-B14F-4D97-AF65-F5344CB8AC3E}">
        <p14:creationId xmlns:p14="http://schemas.microsoft.com/office/powerpoint/2010/main" val="11705024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Backup Media and Methods</a:t>
            </a:r>
          </a:p>
        </p:txBody>
      </p:sp>
      <p:sp>
        <p:nvSpPr>
          <p:cNvPr id="6554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Approach to selecting backup media, methods</a:t>
            </a:r>
          </a:p>
          <a:p>
            <a:pPr lvl="1" eaLnBrk="1" hangingPunct="1"/>
            <a:r>
              <a:rPr lang="en-US" dirty="0"/>
              <a:t>Ask questions to select appropriate solution</a:t>
            </a:r>
          </a:p>
          <a:p>
            <a:pPr eaLnBrk="1" hangingPunct="1"/>
            <a:r>
              <a:rPr lang="en-US" dirty="0"/>
              <a:t>Optical media</a:t>
            </a:r>
          </a:p>
          <a:p>
            <a:pPr lvl="1" eaLnBrk="1" hangingPunct="1"/>
            <a:r>
              <a:rPr lang="en-US" dirty="0"/>
              <a:t>Media storing digitized data</a:t>
            </a:r>
          </a:p>
          <a:p>
            <a:pPr lvl="1" eaLnBrk="1" hangingPunct="1"/>
            <a:r>
              <a:rPr lang="en-US" dirty="0"/>
              <a:t>Uses laser to write data, read data</a:t>
            </a:r>
          </a:p>
          <a:p>
            <a:pPr lvl="1" eaLnBrk="1" hangingPunct="1"/>
            <a:r>
              <a:rPr lang="en-US" dirty="0"/>
              <a:t>Examples: CDs</a:t>
            </a:r>
            <a:r>
              <a:rPr lang="en-US"/>
              <a:t>, DVDs, Tape</a:t>
            </a:r>
            <a:endParaRPr lang="en-US" dirty="0"/>
          </a:p>
          <a:p>
            <a:pPr eaLnBrk="1" hangingPunct="1"/>
            <a:r>
              <a:rPr lang="en-US" dirty="0"/>
              <a:t>Backup requirements</a:t>
            </a:r>
          </a:p>
          <a:p>
            <a:pPr lvl="1" eaLnBrk="1" hangingPunct="1"/>
            <a:r>
              <a:rPr lang="en-US" dirty="0"/>
              <a:t>Recordable CD or DVD drive, software utility</a:t>
            </a:r>
          </a:p>
          <a:p>
            <a:pPr eaLnBrk="1" hangingPunct="1"/>
            <a:r>
              <a:rPr lang="en-US" dirty="0"/>
              <a:t>Blu-ray</a:t>
            </a:r>
          </a:p>
          <a:p>
            <a:pPr lvl="1" eaLnBrk="1" hangingPunct="1"/>
            <a:r>
              <a:rPr lang="en-US" dirty="0"/>
              <a:t>Optical storage format</a:t>
            </a:r>
          </a:p>
        </p:txBody>
      </p:sp>
    </p:spTree>
    <p:extLst>
      <p:ext uri="{BB962C8B-B14F-4D97-AF65-F5344CB8AC3E}">
        <p14:creationId xmlns:p14="http://schemas.microsoft.com/office/powerpoint/2010/main" val="145907164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Backup Media and Methods</a:t>
            </a:r>
          </a:p>
        </p:txBody>
      </p:sp>
      <p:sp>
        <p:nvSpPr>
          <p:cNvPr id="6861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DVD and Blu-ray DVD disadvantages</a:t>
            </a:r>
          </a:p>
          <a:p>
            <a:pPr lvl="1" eaLnBrk="1" hangingPunct="1"/>
            <a:r>
              <a:rPr lang="en-US" dirty="0"/>
              <a:t>Writing data takes longer than other media</a:t>
            </a:r>
          </a:p>
          <a:p>
            <a:pPr lvl="1" eaLnBrk="1" hangingPunct="1"/>
            <a:r>
              <a:rPr lang="en-US" dirty="0"/>
              <a:t>Requires more human intervention than other backup methods</a:t>
            </a:r>
          </a:p>
          <a:p>
            <a:pPr eaLnBrk="1" hangingPunct="1"/>
            <a:r>
              <a:rPr lang="en-US" dirty="0"/>
              <a:t>Tape backups</a:t>
            </a:r>
          </a:p>
          <a:p>
            <a:pPr lvl="1" eaLnBrk="1" hangingPunct="1"/>
            <a:r>
              <a:rPr lang="en-US" dirty="0"/>
              <a:t>Copying data to magnetic tape</a:t>
            </a:r>
          </a:p>
          <a:p>
            <a:pPr eaLnBrk="1" hangingPunct="1"/>
            <a:r>
              <a:rPr lang="en-US" dirty="0"/>
              <a:t>Requirements</a:t>
            </a:r>
          </a:p>
          <a:p>
            <a:pPr lvl="1" eaLnBrk="1" hangingPunct="1"/>
            <a:r>
              <a:rPr lang="en-US" dirty="0"/>
              <a:t>Tape drive connected to network</a:t>
            </a:r>
          </a:p>
          <a:p>
            <a:pPr lvl="1" eaLnBrk="1" hangingPunct="1"/>
            <a:r>
              <a:rPr lang="en-US" dirty="0"/>
              <a:t>Management software</a:t>
            </a:r>
          </a:p>
          <a:p>
            <a:pPr lvl="1" eaLnBrk="1" hangingPunct="1"/>
            <a:r>
              <a:rPr lang="en-US" dirty="0"/>
              <a:t>Backup media</a:t>
            </a:r>
          </a:p>
          <a:p>
            <a:pPr lvl="1" eaLnBrk="1" hangingPunct="1"/>
            <a:endParaRPr lang="en-US" dirty="0"/>
          </a:p>
          <a:p>
            <a:pPr lvl="1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30879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Backup Media and Methods</a:t>
            </a:r>
          </a:p>
        </p:txBody>
      </p:sp>
      <p:sp>
        <p:nvSpPr>
          <p:cNvPr id="7270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External disk drives (removable disk drives)</a:t>
            </a:r>
            <a:endParaRPr lang="en-US" b="1" dirty="0"/>
          </a:p>
          <a:p>
            <a:pPr lvl="1" eaLnBrk="1" hangingPunct="1"/>
            <a:r>
              <a:rPr lang="en-US" dirty="0"/>
              <a:t>Storage device attached temporarily to computer</a:t>
            </a:r>
          </a:p>
          <a:p>
            <a:pPr lvl="2" eaLnBrk="1" hangingPunct="1"/>
            <a:r>
              <a:rPr lang="en-US" dirty="0"/>
              <a:t>USB, PCMCIA, FireWire, CompactFlash port</a:t>
            </a:r>
          </a:p>
          <a:p>
            <a:pPr lvl="1" eaLnBrk="1" hangingPunct="1"/>
            <a:r>
              <a:rPr lang="en-US" dirty="0"/>
              <a:t>Simple to use, save, share data</a:t>
            </a:r>
          </a:p>
          <a:p>
            <a:pPr lvl="1" eaLnBrk="1" hangingPunct="1"/>
            <a:r>
              <a:rPr lang="en-US" dirty="0"/>
              <a:t>Temporary drive appears like any other drive</a:t>
            </a:r>
          </a:p>
          <a:p>
            <a:pPr eaLnBrk="1" hangingPunct="1"/>
            <a:r>
              <a:rPr lang="en-US" dirty="0"/>
              <a:t>Large data amount requirements</a:t>
            </a:r>
          </a:p>
          <a:p>
            <a:pPr lvl="1" eaLnBrk="1" hangingPunct="1"/>
            <a:r>
              <a:rPr lang="en-US" dirty="0"/>
              <a:t>Backup control features, higher storage capacity, faster read-write access</a:t>
            </a:r>
          </a:p>
        </p:txBody>
      </p:sp>
    </p:spTree>
    <p:extLst>
      <p:ext uri="{BB962C8B-B14F-4D97-AF65-F5344CB8AC3E}">
        <p14:creationId xmlns:p14="http://schemas.microsoft.com/office/powerpoint/2010/main" val="1456604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What Are Integrity and Availability?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Integrity</a:t>
            </a:r>
          </a:p>
          <a:p>
            <a:pPr lvl="1" eaLnBrk="1" hangingPunct="1"/>
            <a:r>
              <a:rPr lang="en-US" dirty="0"/>
              <a:t>Soundness of  network’s programs, data, services, devices, connections</a:t>
            </a:r>
          </a:p>
          <a:p>
            <a:pPr eaLnBrk="1" hangingPunct="1"/>
            <a:r>
              <a:rPr lang="en-US" dirty="0"/>
              <a:t>Availability</a:t>
            </a:r>
          </a:p>
          <a:p>
            <a:pPr lvl="1" eaLnBrk="1" hangingPunct="1"/>
            <a:r>
              <a:rPr lang="en-US" dirty="0"/>
              <a:t>How consistently and reliably a file or system can be accessed</a:t>
            </a:r>
          </a:p>
          <a:p>
            <a:pPr eaLnBrk="1" hangingPunct="1"/>
            <a:r>
              <a:rPr lang="en-US" dirty="0"/>
              <a:t>Uptime</a:t>
            </a:r>
          </a:p>
          <a:p>
            <a:pPr lvl="1" eaLnBrk="1" hangingPunct="1"/>
            <a:r>
              <a:rPr lang="en-US" dirty="0"/>
              <a:t>Measure of time functioning normally between failures</a:t>
            </a:r>
          </a:p>
          <a:p>
            <a:pPr lvl="1" eaLnBrk="1" hangingPunct="1"/>
            <a:r>
              <a:rPr lang="en-US" dirty="0"/>
              <a:t>Often expressed as percent uptime</a:t>
            </a:r>
          </a:p>
        </p:txBody>
      </p:sp>
    </p:spTree>
    <p:extLst>
      <p:ext uri="{BB962C8B-B14F-4D97-AF65-F5344CB8AC3E}">
        <p14:creationId xmlns:p14="http://schemas.microsoft.com/office/powerpoint/2010/main" val="269175287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Backup Media and Methods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346325"/>
            <a:ext cx="6172200" cy="2990850"/>
          </a:xfrm>
        </p:spPr>
        <p:txBody>
          <a:bodyPr>
            <a:normAutofit fontScale="85000" lnSpcReduction="20000"/>
          </a:bodyPr>
          <a:lstStyle/>
          <a:p>
            <a:pPr eaLnBrk="1" hangingPunct="1"/>
            <a:r>
              <a:rPr lang="en-US" dirty="0"/>
              <a:t>Network backups</a:t>
            </a:r>
          </a:p>
          <a:p>
            <a:pPr lvl="1" eaLnBrk="1" hangingPunct="1"/>
            <a:r>
              <a:rPr lang="en-US" dirty="0"/>
              <a:t>Save data to another place on network</a:t>
            </a:r>
          </a:p>
          <a:p>
            <a:pPr lvl="1" eaLnBrk="1" hangingPunct="1"/>
            <a:r>
              <a:rPr lang="en-US" dirty="0"/>
              <a:t>Different server, another WAN location</a:t>
            </a:r>
          </a:p>
          <a:p>
            <a:pPr lvl="1" eaLnBrk="1" hangingPunct="1"/>
            <a:r>
              <a:rPr lang="en-US" dirty="0"/>
              <a:t>SAN, NAS storage device</a:t>
            </a:r>
          </a:p>
          <a:p>
            <a:pPr eaLnBrk="1" hangingPunct="1"/>
            <a:r>
              <a:rPr lang="en-US" dirty="0"/>
              <a:t>Online backup (cloud backup)</a:t>
            </a:r>
          </a:p>
          <a:p>
            <a:pPr lvl="1" eaLnBrk="1" hangingPunct="1"/>
            <a:r>
              <a:rPr lang="en-US" dirty="0"/>
              <a:t>Saves data to another company’s storage array using Internet</a:t>
            </a:r>
          </a:p>
          <a:p>
            <a:pPr lvl="1" eaLnBrk="1" hangingPunct="1"/>
            <a:r>
              <a:rPr lang="en-US" dirty="0"/>
              <a:t>Implement strict security measures</a:t>
            </a:r>
          </a:p>
          <a:p>
            <a:pPr lvl="1" eaLnBrk="1" hangingPunct="1"/>
            <a:r>
              <a:rPr lang="en-US" dirty="0"/>
              <a:t>Automated backup, restoration processes</a:t>
            </a:r>
          </a:p>
          <a:p>
            <a:pPr eaLnBrk="1" hangingPunct="1"/>
            <a:r>
              <a:rPr lang="en-US" dirty="0"/>
              <a:t>Evaluate online back up provider</a:t>
            </a:r>
          </a:p>
          <a:p>
            <a:pPr lvl="1" eaLnBrk="1" hangingPunct="1"/>
            <a:r>
              <a:rPr lang="en-US" dirty="0"/>
              <a:t>Test speed, accuracy, security, recovery</a:t>
            </a:r>
          </a:p>
        </p:txBody>
      </p:sp>
    </p:spTree>
    <p:extLst>
      <p:ext uri="{BB962C8B-B14F-4D97-AF65-F5344CB8AC3E}">
        <p14:creationId xmlns:p14="http://schemas.microsoft.com/office/powerpoint/2010/main" val="32133153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Backup Strategy</a:t>
            </a:r>
          </a:p>
        </p:txBody>
      </p:sp>
      <p:sp>
        <p:nvSpPr>
          <p:cNvPr id="7475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Devise a strategy to perform reliable backups</a:t>
            </a:r>
          </a:p>
          <a:p>
            <a:pPr eaLnBrk="1" hangingPunct="1"/>
            <a:r>
              <a:rPr lang="en-US" dirty="0"/>
              <a:t>Document in accessible area</a:t>
            </a:r>
          </a:p>
          <a:p>
            <a:pPr eaLnBrk="1" hangingPunct="1"/>
            <a:r>
              <a:rPr lang="en-US" dirty="0"/>
              <a:t>Address various questions</a:t>
            </a:r>
          </a:p>
          <a:p>
            <a:r>
              <a:rPr lang="en-US" dirty="0"/>
              <a:t>Full backup</a:t>
            </a:r>
          </a:p>
          <a:p>
            <a:pPr lvl="1"/>
            <a:r>
              <a:rPr lang="en-US" dirty="0"/>
              <a:t>All data copied</a:t>
            </a:r>
          </a:p>
          <a:p>
            <a:r>
              <a:rPr lang="en-US" dirty="0"/>
              <a:t>Incremental backup</a:t>
            </a:r>
          </a:p>
          <a:p>
            <a:pPr lvl="1"/>
            <a:r>
              <a:rPr lang="en-US" dirty="0"/>
              <a:t>Copy data changed since last full, incremental backup</a:t>
            </a:r>
          </a:p>
          <a:p>
            <a:r>
              <a:rPr lang="en-US" dirty="0"/>
              <a:t>Differential backup</a:t>
            </a:r>
          </a:p>
          <a:p>
            <a:pPr lvl="1"/>
            <a:r>
              <a:rPr lang="en-US" dirty="0"/>
              <a:t>Copy only data changed since last backup</a:t>
            </a:r>
          </a:p>
        </p:txBody>
      </p:sp>
    </p:spTree>
    <p:extLst>
      <p:ext uri="{BB962C8B-B14F-4D97-AF65-F5344CB8AC3E}">
        <p14:creationId xmlns:p14="http://schemas.microsoft.com/office/powerpoint/2010/main" val="429467870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Disaster Recovery</a:t>
            </a:r>
          </a:p>
        </p:txBody>
      </p:sp>
      <p:sp>
        <p:nvSpPr>
          <p:cNvPr id="7987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Disaster recovery</a:t>
            </a:r>
          </a:p>
          <a:p>
            <a:pPr lvl="1" eaLnBrk="1" hangingPunct="1"/>
            <a:r>
              <a:rPr lang="en-US" dirty="0"/>
              <a:t>Restoring critical functionality, data</a:t>
            </a:r>
          </a:p>
          <a:p>
            <a:pPr lvl="2" eaLnBrk="1" hangingPunct="1"/>
            <a:r>
              <a:rPr lang="en-US" dirty="0"/>
              <a:t>After enterprise-wide outage</a:t>
            </a:r>
          </a:p>
          <a:p>
            <a:pPr lvl="2" eaLnBrk="1" hangingPunct="1"/>
            <a:r>
              <a:rPr lang="en-US" dirty="0"/>
              <a:t>Affecting more than single system, limited group</a:t>
            </a:r>
          </a:p>
          <a:p>
            <a:pPr eaLnBrk="1" hangingPunct="1"/>
            <a:r>
              <a:rPr lang="en-US" dirty="0"/>
              <a:t>Consider possible extremes</a:t>
            </a:r>
          </a:p>
          <a:p>
            <a:pPr lvl="1" eaLnBrk="1" hangingPunct="1"/>
            <a:r>
              <a:rPr lang="en-US" dirty="0"/>
              <a:t>Not relatively minor outages, failures, security breaches, data corruption</a:t>
            </a:r>
          </a:p>
        </p:txBody>
      </p:sp>
    </p:spTree>
    <p:extLst>
      <p:ext uri="{BB962C8B-B14F-4D97-AF65-F5344CB8AC3E}">
        <p14:creationId xmlns:p14="http://schemas.microsoft.com/office/powerpoint/2010/main" val="7353403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Disaster Recovery Planning</a:t>
            </a:r>
          </a:p>
        </p:txBody>
      </p:sp>
      <p:sp>
        <p:nvSpPr>
          <p:cNvPr id="808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Account for worst-case scenarios</a:t>
            </a:r>
          </a:p>
          <a:p>
            <a:pPr eaLnBrk="1" hangingPunct="1"/>
            <a:r>
              <a:rPr lang="en-US" dirty="0"/>
              <a:t>Identify disaster recovery team</a:t>
            </a:r>
          </a:p>
          <a:p>
            <a:pPr eaLnBrk="1" hangingPunct="1"/>
            <a:r>
              <a:rPr lang="en-US" dirty="0"/>
              <a:t>Provide contingency plans</a:t>
            </a:r>
          </a:p>
          <a:p>
            <a:pPr lvl="1" eaLnBrk="1" hangingPunct="1"/>
            <a:r>
              <a:rPr lang="en-US" dirty="0"/>
              <a:t>Restore and replace:</a:t>
            </a:r>
          </a:p>
          <a:p>
            <a:pPr lvl="2" eaLnBrk="1" hangingPunct="1"/>
            <a:r>
              <a:rPr lang="en-US" dirty="0"/>
              <a:t>Computer systems</a:t>
            </a:r>
          </a:p>
          <a:p>
            <a:pPr lvl="2" eaLnBrk="1" hangingPunct="1"/>
            <a:r>
              <a:rPr lang="en-US" dirty="0"/>
              <a:t>Power</a:t>
            </a:r>
          </a:p>
          <a:p>
            <a:pPr lvl="2" eaLnBrk="1" hangingPunct="1"/>
            <a:r>
              <a:rPr lang="en-US" dirty="0"/>
              <a:t>Telephony systems</a:t>
            </a:r>
          </a:p>
          <a:p>
            <a:pPr lvl="2" eaLnBrk="1" hangingPunct="1"/>
            <a:r>
              <a:rPr lang="en-US" dirty="0"/>
              <a:t>Paper-based files</a:t>
            </a:r>
          </a:p>
          <a:p>
            <a:pPr eaLnBrk="1" hangingPunct="1"/>
            <a:r>
              <a:rPr lang="en-US" dirty="0"/>
              <a:t>Plan contains various sections</a:t>
            </a:r>
          </a:p>
          <a:p>
            <a:pPr eaLnBrk="1" hangingPunct="1"/>
            <a:r>
              <a:rPr lang="en-US" dirty="0"/>
              <a:t>Lessen critical data loss risk</a:t>
            </a:r>
          </a:p>
        </p:txBody>
      </p:sp>
    </p:spTree>
    <p:extLst>
      <p:ext uri="{BB962C8B-B14F-4D97-AF65-F5344CB8AC3E}">
        <p14:creationId xmlns:p14="http://schemas.microsoft.com/office/powerpoint/2010/main" val="29355095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Disaster Recovery Contingencies</a:t>
            </a:r>
          </a:p>
        </p:txBody>
      </p:sp>
      <p:sp>
        <p:nvSpPr>
          <p:cNvPr id="8192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Cold site</a:t>
            </a:r>
          </a:p>
          <a:p>
            <a:pPr lvl="1" eaLnBrk="1" hangingPunct="1"/>
            <a:r>
              <a:rPr lang="en-US" dirty="0"/>
              <a:t>Components necessary to rebuild network exist</a:t>
            </a:r>
          </a:p>
          <a:p>
            <a:pPr lvl="1" eaLnBrk="1" hangingPunct="1"/>
            <a:r>
              <a:rPr lang="en-US" dirty="0"/>
              <a:t>Not appropriately configured, updated, or connected</a:t>
            </a:r>
          </a:p>
          <a:p>
            <a:pPr eaLnBrk="1" hangingPunct="1"/>
            <a:r>
              <a:rPr lang="en-US" dirty="0"/>
              <a:t>Warm site</a:t>
            </a:r>
          </a:p>
          <a:p>
            <a:pPr lvl="1" eaLnBrk="1" hangingPunct="1"/>
            <a:r>
              <a:rPr lang="en-US" dirty="0"/>
              <a:t>Components necessary to rebuild network exist</a:t>
            </a:r>
          </a:p>
          <a:p>
            <a:pPr lvl="1" eaLnBrk="1" hangingPunct="1"/>
            <a:r>
              <a:rPr lang="en-US" dirty="0"/>
              <a:t>Some appropriately configured, updated, and connected</a:t>
            </a:r>
          </a:p>
          <a:p>
            <a:pPr eaLnBrk="1" hangingPunct="1"/>
            <a:r>
              <a:rPr lang="en-US" dirty="0"/>
              <a:t>Hot site</a:t>
            </a:r>
          </a:p>
          <a:p>
            <a:pPr lvl="1" eaLnBrk="1" hangingPunct="1"/>
            <a:r>
              <a:rPr lang="en-US" dirty="0"/>
              <a:t>Components exist and match network’s current state</a:t>
            </a:r>
          </a:p>
          <a:p>
            <a:pPr lvl="1" eaLnBrk="1" hangingPunct="1"/>
            <a:r>
              <a:rPr lang="en-US" dirty="0"/>
              <a:t>All appropriately configured, updated, and connected</a:t>
            </a:r>
          </a:p>
        </p:txBody>
      </p:sp>
    </p:spTree>
    <p:extLst>
      <p:ext uri="{BB962C8B-B14F-4D97-AF65-F5344CB8AC3E}">
        <p14:creationId xmlns:p14="http://schemas.microsoft.com/office/powerpoint/2010/main" val="21756426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Fundamentals of Network Management</a:t>
            </a:r>
          </a:p>
        </p:txBody>
      </p:sp>
    </p:spTree>
    <p:extLst>
      <p:ext uri="{BB962C8B-B14F-4D97-AF65-F5344CB8AC3E}">
        <p14:creationId xmlns:p14="http://schemas.microsoft.com/office/powerpoint/2010/main" val="28340185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Fundamentals of Network Management</a:t>
            </a:r>
          </a:p>
        </p:txBody>
      </p:sp>
      <p:sp>
        <p:nvSpPr>
          <p:cNvPr id="512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Network management</a:t>
            </a:r>
          </a:p>
          <a:p>
            <a:pPr lvl="1" eaLnBrk="1" hangingPunct="1"/>
            <a:r>
              <a:rPr lang="en-US" dirty="0"/>
              <a:t>Assess, monitor, and maintain all network aspects</a:t>
            </a:r>
          </a:p>
          <a:p>
            <a:pPr lvl="1" eaLnBrk="1" hangingPunct="1"/>
            <a:r>
              <a:rPr lang="en-US" dirty="0"/>
              <a:t>Scope differs according to network’s size and importance</a:t>
            </a:r>
          </a:p>
          <a:p>
            <a:pPr lvl="1" eaLnBrk="1" hangingPunct="1"/>
            <a:r>
              <a:rPr lang="en-US" dirty="0"/>
              <a:t>Several network management disciplines</a:t>
            </a:r>
          </a:p>
          <a:p>
            <a:pPr lvl="1" eaLnBrk="1" hangingPunct="1"/>
            <a:r>
              <a:rPr lang="en-US" dirty="0"/>
              <a:t>All share same goals</a:t>
            </a:r>
          </a:p>
          <a:p>
            <a:pPr lvl="2" eaLnBrk="1" hangingPunct="1"/>
            <a:r>
              <a:rPr lang="en-US" dirty="0"/>
              <a:t>Enhance efficiency and performance</a:t>
            </a:r>
          </a:p>
          <a:p>
            <a:pPr lvl="2" eaLnBrk="1" hangingPunct="1"/>
            <a:r>
              <a:rPr lang="en-US" dirty="0"/>
              <a:t>Prevent costly downtime and loss</a:t>
            </a:r>
          </a:p>
          <a:p>
            <a:pPr lvl="1" eaLnBrk="1" hangingPunct="1"/>
            <a:r>
              <a:rPr lang="en-US" dirty="0"/>
              <a:t>Predict problems before they occur</a:t>
            </a:r>
          </a:p>
        </p:txBody>
      </p:sp>
    </p:spTree>
    <p:extLst>
      <p:ext uri="{BB962C8B-B14F-4D97-AF65-F5344CB8AC3E}">
        <p14:creationId xmlns:p14="http://schemas.microsoft.com/office/powerpoint/2010/main" val="350943013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Documentation</a:t>
            </a:r>
          </a:p>
        </p:txBody>
      </p:sp>
      <p:sp>
        <p:nvSpPr>
          <p:cNvPr id="614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Network aspects to document</a:t>
            </a:r>
          </a:p>
          <a:p>
            <a:pPr lvl="1" eaLnBrk="1" hangingPunct="1"/>
            <a:r>
              <a:rPr lang="en-US" dirty="0"/>
              <a:t>Physical topology</a:t>
            </a:r>
          </a:p>
          <a:p>
            <a:pPr lvl="1" eaLnBrk="1" hangingPunct="1"/>
            <a:r>
              <a:rPr lang="en-US" dirty="0"/>
              <a:t>Access method</a:t>
            </a:r>
          </a:p>
          <a:p>
            <a:pPr lvl="1" eaLnBrk="1" hangingPunct="1"/>
            <a:r>
              <a:rPr lang="en-US" dirty="0"/>
              <a:t>Protocols</a:t>
            </a:r>
          </a:p>
          <a:p>
            <a:pPr lvl="1" eaLnBrk="1" hangingPunct="1"/>
            <a:r>
              <a:rPr lang="en-US" dirty="0"/>
              <a:t>Devices</a:t>
            </a:r>
          </a:p>
          <a:p>
            <a:pPr lvl="1" eaLnBrk="1" hangingPunct="1"/>
            <a:r>
              <a:rPr lang="en-US" dirty="0"/>
              <a:t>Operating systems</a:t>
            </a:r>
          </a:p>
          <a:p>
            <a:pPr lvl="1" eaLnBrk="1" hangingPunct="1"/>
            <a:r>
              <a:rPr lang="en-US" dirty="0"/>
              <a:t>Applications</a:t>
            </a:r>
          </a:p>
          <a:p>
            <a:pPr lvl="1" eaLnBrk="1" hangingPunct="1"/>
            <a:r>
              <a:rPr lang="en-US" dirty="0"/>
              <a:t>Configurations</a:t>
            </a:r>
          </a:p>
        </p:txBody>
      </p:sp>
    </p:spTree>
    <p:extLst>
      <p:ext uri="{BB962C8B-B14F-4D97-AF65-F5344CB8AC3E}">
        <p14:creationId xmlns:p14="http://schemas.microsoft.com/office/powerpoint/2010/main" val="170046351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Documentation Set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Configuration management</a:t>
            </a:r>
          </a:p>
          <a:p>
            <a:pPr lvl="1" eaLnBrk="1" hangingPunct="1"/>
            <a:r>
              <a:rPr lang="en-US" dirty="0"/>
              <a:t>Collection, storage, assessment of configuration documentation</a:t>
            </a:r>
          </a:p>
          <a:p>
            <a:pPr eaLnBrk="1" hangingPunct="1"/>
            <a:r>
              <a:rPr lang="en-US" dirty="0"/>
              <a:t>Documenting all network aspects</a:t>
            </a:r>
          </a:p>
          <a:p>
            <a:pPr lvl="1" eaLnBrk="1" hangingPunct="1"/>
            <a:r>
              <a:rPr lang="en-US" dirty="0"/>
              <a:t>Saves future work</a:t>
            </a:r>
          </a:p>
          <a:p>
            <a:pPr eaLnBrk="1" hangingPunct="1"/>
            <a:r>
              <a:rPr lang="en-US" dirty="0"/>
              <a:t>Network diagrams</a:t>
            </a:r>
          </a:p>
          <a:p>
            <a:pPr lvl="1" eaLnBrk="1" hangingPunct="1"/>
            <a:r>
              <a:rPr lang="en-US" dirty="0"/>
              <a:t>Graphical representations of network’s devices,  connections</a:t>
            </a:r>
          </a:p>
          <a:p>
            <a:pPr lvl="1" eaLnBrk="1" hangingPunct="1"/>
            <a:r>
              <a:rPr lang="en-US" dirty="0"/>
              <a:t>Use popular Cisco icons</a:t>
            </a:r>
          </a:p>
          <a:p>
            <a:pPr lvl="1" eaLnBrk="1" hangingPunct="1"/>
            <a:r>
              <a:rPr lang="en-US" dirty="0"/>
              <a:t>Provide broad snapshot of network’s physical or logical topology</a:t>
            </a:r>
          </a:p>
        </p:txBody>
      </p:sp>
    </p:spTree>
    <p:extLst>
      <p:ext uri="{BB962C8B-B14F-4D97-AF65-F5344CB8AC3E}">
        <p14:creationId xmlns:p14="http://schemas.microsoft.com/office/powerpoint/2010/main" val="36206741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0265" y="1640645"/>
            <a:ext cx="4468415" cy="3915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994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15" y="2327564"/>
            <a:ext cx="7467034" cy="14588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>
            <a:extLst>
              <a:ext uri="{FF2B5EF4-FFF2-40B4-BE49-F238E27FC236}">
                <a16:creationId xmlns:a16="http://schemas.microsoft.com/office/drawing/2014/main" id="{2EF4BA48-5B61-5CB0-2078-498ACE131499}"/>
              </a:ext>
            </a:extLst>
          </p:cNvPr>
          <p:cNvSpPr txBox="1">
            <a:spLocks noChangeArrowheads="1"/>
          </p:cNvSpPr>
          <p:nvPr/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800" kern="1200">
                <a:solidFill>
                  <a:srgbClr val="1C5BA9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dirty="0"/>
              <a:t>Relation between Availability and Downtime</a:t>
            </a:r>
          </a:p>
        </p:txBody>
      </p:sp>
    </p:spTree>
    <p:extLst>
      <p:ext uri="{BB962C8B-B14F-4D97-AF65-F5344CB8AC3E}">
        <p14:creationId xmlns:p14="http://schemas.microsoft.com/office/powerpoint/2010/main" val="51316176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Documentation Set</a:t>
            </a:r>
          </a:p>
        </p:txBody>
      </p:sp>
      <p:sp>
        <p:nvSpPr>
          <p:cNvPr id="922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Wiring schematic</a:t>
            </a:r>
          </a:p>
          <a:p>
            <a:pPr lvl="1" eaLnBrk="1" hangingPunct="1"/>
            <a:r>
              <a:rPr lang="en-US" dirty="0"/>
              <a:t>Graphical representation of network’s wired infrastructure</a:t>
            </a:r>
          </a:p>
          <a:p>
            <a:pPr lvl="1" eaLnBrk="1" hangingPunct="1"/>
            <a:r>
              <a:rPr lang="en-US" dirty="0"/>
              <a:t>Detailed form</a:t>
            </a:r>
          </a:p>
          <a:p>
            <a:pPr lvl="2" eaLnBrk="1" hangingPunct="1"/>
            <a:r>
              <a:rPr lang="en-US" dirty="0"/>
              <a:t>Includes every wire connecting network devices</a:t>
            </a:r>
          </a:p>
          <a:p>
            <a:pPr lvl="1" eaLnBrk="1" hangingPunct="1"/>
            <a:r>
              <a:rPr lang="en-US" dirty="0"/>
              <a:t>Less detailed form</a:t>
            </a:r>
          </a:p>
          <a:p>
            <a:pPr lvl="2" eaLnBrk="1" hangingPunct="1"/>
            <a:r>
              <a:rPr lang="en-US" dirty="0"/>
              <a:t>Single line represents group of wires connecting several clients to a switch</a:t>
            </a:r>
          </a:p>
        </p:txBody>
      </p:sp>
    </p:spTree>
    <p:extLst>
      <p:ext uri="{BB962C8B-B14F-4D97-AF65-F5344CB8AC3E}">
        <p14:creationId xmlns:p14="http://schemas.microsoft.com/office/powerpoint/2010/main" val="22665887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2623" y="1828800"/>
            <a:ext cx="4036219" cy="3800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752043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Baseline Measurements</a:t>
            </a:r>
          </a:p>
        </p:txBody>
      </p:sp>
      <p:sp>
        <p:nvSpPr>
          <p:cNvPr id="1126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Baseline</a:t>
            </a:r>
          </a:p>
          <a:p>
            <a:pPr lvl="1" eaLnBrk="1" hangingPunct="1"/>
            <a:r>
              <a:rPr lang="en-US" dirty="0"/>
              <a:t>Report of network’s current operation state</a:t>
            </a:r>
          </a:p>
          <a:p>
            <a:pPr eaLnBrk="1" hangingPunct="1"/>
            <a:r>
              <a:rPr lang="en-US" dirty="0"/>
              <a:t>Example baseline measurements</a:t>
            </a:r>
          </a:p>
          <a:p>
            <a:pPr lvl="1" eaLnBrk="1" hangingPunct="1"/>
            <a:r>
              <a:rPr lang="en-US" dirty="0"/>
              <a:t>Network backbone utilization rate</a:t>
            </a:r>
          </a:p>
          <a:p>
            <a:pPr lvl="1" eaLnBrk="1" hangingPunct="1"/>
            <a:r>
              <a:rPr lang="en-US" dirty="0"/>
              <a:t>Number of users logged on per day or per hour</a:t>
            </a:r>
          </a:p>
          <a:p>
            <a:pPr lvl="1" eaLnBrk="1" hangingPunct="1"/>
            <a:r>
              <a:rPr lang="en-US" dirty="0"/>
              <a:t>Number of protocols running on network</a:t>
            </a:r>
          </a:p>
          <a:p>
            <a:pPr lvl="1" eaLnBrk="1" hangingPunct="1"/>
            <a:r>
              <a:rPr lang="en-US" dirty="0"/>
              <a:t>Error statistics</a:t>
            </a:r>
          </a:p>
          <a:p>
            <a:pPr lvl="2" eaLnBrk="1" hangingPunct="1"/>
            <a:r>
              <a:rPr lang="en-US" dirty="0"/>
              <a:t>Runts, collisions, jabbers, giants</a:t>
            </a:r>
          </a:p>
          <a:p>
            <a:pPr lvl="1" eaLnBrk="1" hangingPunct="1"/>
            <a:r>
              <a:rPr lang="en-US" dirty="0"/>
              <a:t>Frequency of application use</a:t>
            </a:r>
          </a:p>
          <a:p>
            <a:pPr lvl="1" eaLnBrk="1" hangingPunct="1"/>
            <a:r>
              <a:rPr lang="en-US" dirty="0"/>
              <a:t>Bandwidth usage</a:t>
            </a:r>
          </a:p>
        </p:txBody>
      </p:sp>
    </p:spTree>
    <p:extLst>
      <p:ext uri="{BB962C8B-B14F-4D97-AF65-F5344CB8AC3E}">
        <p14:creationId xmlns:p14="http://schemas.microsoft.com/office/powerpoint/2010/main" val="21577805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4799" y="2196592"/>
            <a:ext cx="6122194" cy="24581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161772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Why </a:t>
            </a:r>
            <a:r>
              <a:rPr lang="en-US" dirty="0" err="1"/>
              <a:t>Basline</a:t>
            </a:r>
            <a:r>
              <a:rPr lang="en-US" dirty="0"/>
              <a:t>?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Compare future and past performance</a:t>
            </a:r>
          </a:p>
          <a:p>
            <a:pPr lvl="1" eaLnBrk="1" hangingPunct="1"/>
            <a:r>
              <a:rPr lang="en-US" dirty="0"/>
              <a:t>Most critical network, user functions</a:t>
            </a:r>
          </a:p>
          <a:p>
            <a:pPr lvl="1" eaLnBrk="1" hangingPunct="1"/>
            <a:r>
              <a:rPr lang="en-US" dirty="0"/>
              <a:t>More data provides more accuracy</a:t>
            </a:r>
          </a:p>
          <a:p>
            <a:pPr eaLnBrk="1" hangingPunct="1"/>
            <a:r>
              <a:rPr lang="en-US" dirty="0"/>
              <a:t>Forecasting network traffic patterns</a:t>
            </a:r>
          </a:p>
          <a:p>
            <a:pPr lvl="1" eaLnBrk="1" hangingPunct="1"/>
            <a:r>
              <a:rPr lang="en-US" dirty="0"/>
              <a:t>Difficult to predict users’ habits, new technology effects, changes in resource demand</a:t>
            </a:r>
          </a:p>
          <a:p>
            <a:pPr eaLnBrk="1" hangingPunct="1"/>
            <a:r>
              <a:rPr lang="en-US" dirty="0"/>
              <a:t>Gathering baseline data</a:t>
            </a:r>
          </a:p>
          <a:p>
            <a:pPr lvl="1" eaLnBrk="1" hangingPunct="1"/>
            <a:r>
              <a:rPr lang="en-US" dirty="0"/>
              <a:t>Software applications</a:t>
            </a:r>
          </a:p>
          <a:p>
            <a:pPr lvl="2" eaLnBrk="1" hangingPunct="1"/>
            <a:r>
              <a:rPr lang="en-US" dirty="0"/>
              <a:t>Freeware</a:t>
            </a:r>
          </a:p>
          <a:p>
            <a:pPr lvl="2" eaLnBrk="1" hangingPunct="1"/>
            <a:r>
              <a:rPr lang="en-US" dirty="0"/>
              <a:t>Expensive, customizable hardware and software</a:t>
            </a:r>
          </a:p>
          <a:p>
            <a:pPr lvl="1" eaLnBrk="1" hangingPunct="1"/>
            <a:r>
              <a:rPr lang="en-US" dirty="0"/>
              <a:t>Determine use before selecting</a:t>
            </a:r>
          </a:p>
        </p:txBody>
      </p:sp>
    </p:spTree>
    <p:extLst>
      <p:ext uri="{BB962C8B-B14F-4D97-AF65-F5344CB8AC3E}">
        <p14:creationId xmlns:p14="http://schemas.microsoft.com/office/powerpoint/2010/main" val="9371048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Network Management Systems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Enterprise-wide network management systems</a:t>
            </a:r>
          </a:p>
          <a:p>
            <a:pPr lvl="1" eaLnBrk="1" hangingPunct="1"/>
            <a:r>
              <a:rPr lang="en-US" dirty="0"/>
              <a:t>Accomplish fault and performance management</a:t>
            </a:r>
          </a:p>
          <a:p>
            <a:pPr lvl="1" eaLnBrk="1" hangingPunct="1"/>
            <a:r>
              <a:rPr lang="en-US" dirty="0"/>
              <a:t>All use similar architecture</a:t>
            </a:r>
          </a:p>
          <a:p>
            <a:pPr lvl="1" eaLnBrk="1" hangingPunct="1"/>
            <a:r>
              <a:rPr lang="en-US" dirty="0"/>
              <a:t>Polling</a:t>
            </a:r>
          </a:p>
          <a:p>
            <a:pPr lvl="2" eaLnBrk="1" hangingPunct="1"/>
            <a:r>
              <a:rPr lang="en-US" dirty="0"/>
              <a:t>Collecting data from multiple networked devices at regular intervals</a:t>
            </a:r>
          </a:p>
          <a:p>
            <a:pPr lvl="1" eaLnBrk="1" hangingPunct="1"/>
            <a:r>
              <a:rPr lang="en-US" dirty="0"/>
              <a:t>Agent</a:t>
            </a:r>
          </a:p>
          <a:p>
            <a:pPr lvl="2" eaLnBrk="1" hangingPunct="1"/>
            <a:r>
              <a:rPr lang="en-US" dirty="0"/>
              <a:t>Software routine</a:t>
            </a:r>
          </a:p>
          <a:p>
            <a:pPr lvl="2" eaLnBrk="1" hangingPunct="1"/>
            <a:r>
              <a:rPr lang="en-US" dirty="0"/>
              <a:t>Collects information about device’s operation</a:t>
            </a:r>
          </a:p>
          <a:p>
            <a:pPr lvl="2" eaLnBrk="1" hangingPunct="1"/>
            <a:r>
              <a:rPr lang="en-US" dirty="0"/>
              <a:t>Provides information to network management application</a:t>
            </a:r>
          </a:p>
        </p:txBody>
      </p:sp>
    </p:spTree>
    <p:extLst>
      <p:ext uri="{BB962C8B-B14F-4D97-AF65-F5344CB8AC3E}">
        <p14:creationId xmlns:p14="http://schemas.microsoft.com/office/powerpoint/2010/main" val="14703312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Network Management Software</a:t>
            </a:r>
          </a:p>
        </p:txBody>
      </p:sp>
      <p:sp>
        <p:nvSpPr>
          <p:cNvPr id="1843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Various aspects of a device can be managed</a:t>
            </a:r>
          </a:p>
          <a:p>
            <a:pPr lvl="1" eaLnBrk="1" hangingPunct="1"/>
            <a:r>
              <a:rPr lang="en-US" dirty="0"/>
              <a:t>Processor, memory, hard disk, NIC, and intangibles</a:t>
            </a:r>
          </a:p>
          <a:p>
            <a:pPr eaLnBrk="1" hangingPunct="1"/>
            <a:r>
              <a:rPr lang="en-US" dirty="0"/>
              <a:t>MIB (Management Information Base)</a:t>
            </a:r>
          </a:p>
          <a:p>
            <a:pPr lvl="1" eaLnBrk="1" hangingPunct="1"/>
            <a:r>
              <a:rPr lang="en-US" dirty="0"/>
              <a:t>Contains managed devices definition, data</a:t>
            </a:r>
          </a:p>
          <a:p>
            <a:pPr eaLnBrk="1" hangingPunct="1"/>
            <a:r>
              <a:rPr lang="en-US" dirty="0"/>
              <a:t>SNMP (Simple Network Management Protocol)</a:t>
            </a:r>
          </a:p>
          <a:p>
            <a:pPr lvl="1" eaLnBrk="1" hangingPunct="1"/>
            <a:r>
              <a:rPr lang="en-US" dirty="0"/>
              <a:t>Used to communicate managed device information</a:t>
            </a:r>
          </a:p>
          <a:p>
            <a:pPr lvl="1" eaLnBrk="1" hangingPunct="1"/>
            <a:r>
              <a:rPr lang="en-US" dirty="0"/>
              <a:t>Part of TCP/IP suite</a:t>
            </a:r>
          </a:p>
          <a:p>
            <a:pPr lvl="1" eaLnBrk="1" hangingPunct="1"/>
            <a:r>
              <a:rPr lang="en-US" dirty="0"/>
              <a:t>SNMPv3: most secure version of the protocol</a:t>
            </a:r>
          </a:p>
          <a:p>
            <a:pPr lvl="1" eaLnBrk="1" hangingPunct="1"/>
            <a:r>
              <a:rPr lang="en-US" dirty="0"/>
              <a:t>SNMPv2 still widely used</a:t>
            </a:r>
          </a:p>
        </p:txBody>
      </p:sp>
    </p:spTree>
    <p:extLst>
      <p:ext uri="{BB962C8B-B14F-4D97-AF65-F5344CB8AC3E}">
        <p14:creationId xmlns:p14="http://schemas.microsoft.com/office/powerpoint/2010/main" val="108986858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8027" y="1886044"/>
            <a:ext cx="4774831" cy="360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458208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Network Management Software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Several ways to view and analyze data</a:t>
            </a:r>
          </a:p>
          <a:p>
            <a:pPr eaLnBrk="1" hangingPunct="1"/>
            <a:r>
              <a:rPr lang="en-US" dirty="0"/>
              <a:t>Network management applications</a:t>
            </a:r>
          </a:p>
          <a:p>
            <a:pPr lvl="1" eaLnBrk="1" hangingPunct="1"/>
            <a:r>
              <a:rPr lang="en-US" dirty="0"/>
              <a:t>Flexible</a:t>
            </a:r>
          </a:p>
          <a:p>
            <a:pPr lvl="1" eaLnBrk="1" hangingPunct="1"/>
            <a:r>
              <a:rPr lang="en-US" dirty="0"/>
              <a:t>Challenging to configure and fine-tune</a:t>
            </a:r>
          </a:p>
          <a:p>
            <a:pPr lvl="1" eaLnBrk="1" hangingPunct="1"/>
            <a:r>
              <a:rPr lang="en-US" dirty="0"/>
              <a:t>Choose correct type and amount of information to collect</a:t>
            </a:r>
          </a:p>
          <a:p>
            <a:pPr eaLnBrk="1" hangingPunct="1"/>
            <a:r>
              <a:rPr lang="en-US" dirty="0"/>
              <a:t>Faults can trigger alarms</a:t>
            </a:r>
          </a:p>
          <a:p>
            <a:pPr lvl="1" eaLnBrk="1" hangingPunct="1"/>
            <a:r>
              <a:rPr lang="en-US" dirty="0"/>
              <a:t>Also recorded in system and event logs</a:t>
            </a:r>
          </a:p>
        </p:txBody>
      </p:sp>
    </p:spTree>
    <p:extLst>
      <p:ext uri="{BB962C8B-B14F-4D97-AF65-F5344CB8AC3E}">
        <p14:creationId xmlns:p14="http://schemas.microsoft.com/office/powerpoint/2010/main" val="183005813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972" y="2170931"/>
            <a:ext cx="6016848" cy="2857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6426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What Are Integrity and Availability? (cont’d.)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Integrity and availability compromised by:</a:t>
            </a:r>
          </a:p>
          <a:p>
            <a:pPr lvl="1" eaLnBrk="1" hangingPunct="1"/>
            <a:r>
              <a:rPr lang="en-US" dirty="0"/>
              <a:t>Security breaches</a:t>
            </a:r>
          </a:p>
          <a:p>
            <a:pPr lvl="1" eaLnBrk="1" hangingPunct="1"/>
            <a:r>
              <a:rPr lang="en-US" dirty="0"/>
              <a:t>Natural disasters</a:t>
            </a:r>
          </a:p>
          <a:p>
            <a:pPr lvl="1" eaLnBrk="1" hangingPunct="1"/>
            <a:r>
              <a:rPr lang="en-US" dirty="0"/>
              <a:t>Malicious intruders</a:t>
            </a:r>
          </a:p>
          <a:p>
            <a:pPr lvl="1" eaLnBrk="1" hangingPunct="1"/>
            <a:r>
              <a:rPr lang="en-US" dirty="0"/>
              <a:t>Power flaws</a:t>
            </a:r>
          </a:p>
          <a:p>
            <a:pPr lvl="1" eaLnBrk="1" hangingPunct="1"/>
            <a:r>
              <a:rPr lang="en-US" dirty="0"/>
              <a:t>Human error</a:t>
            </a:r>
          </a:p>
          <a:p>
            <a:pPr eaLnBrk="1" hangingPunct="1"/>
            <a:r>
              <a:rPr lang="en-US" dirty="0"/>
              <a:t>Follow guidelines to keep network highly available</a:t>
            </a:r>
          </a:p>
          <a:p>
            <a:pPr lvl="1" eaLnBrk="1" hangingPunct="1"/>
            <a:r>
              <a:rPr lang="en-US" dirty="0"/>
              <a:t>Industry or self-developed.</a:t>
            </a:r>
          </a:p>
        </p:txBody>
      </p:sp>
    </p:spTree>
    <p:extLst>
      <p:ext uri="{BB962C8B-B14F-4D97-AF65-F5344CB8AC3E}">
        <p14:creationId xmlns:p14="http://schemas.microsoft.com/office/powerpoint/2010/main" val="14327093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Malware (Malicious Software)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Program designed to intrude upon or harm system, resources</a:t>
            </a:r>
          </a:p>
          <a:p>
            <a:pPr lvl="1" eaLnBrk="1" hangingPunct="1"/>
            <a:r>
              <a:rPr lang="en-US" dirty="0"/>
              <a:t>Examples: viruses, Trojan horses, worms, bots</a:t>
            </a:r>
          </a:p>
          <a:p>
            <a:pPr eaLnBrk="1" hangingPunct="1"/>
            <a:r>
              <a:rPr lang="en-US" dirty="0"/>
              <a:t>Virus</a:t>
            </a:r>
          </a:p>
          <a:p>
            <a:pPr lvl="1" eaLnBrk="1" hangingPunct="1"/>
            <a:r>
              <a:rPr lang="en-US" dirty="0"/>
              <a:t>Replicating program intent to infect more computers</a:t>
            </a:r>
          </a:p>
          <a:p>
            <a:pPr lvl="1" eaLnBrk="1" hangingPunct="1"/>
            <a:r>
              <a:rPr lang="en-US" dirty="0"/>
              <a:t>Copied to system without user knowledge</a:t>
            </a:r>
          </a:p>
          <a:p>
            <a:pPr lvl="1" eaLnBrk="1" hangingPunct="1"/>
            <a:r>
              <a:rPr lang="en-US" dirty="0"/>
              <a:t>Replicates through network connections or exchange of external storage devices</a:t>
            </a:r>
          </a:p>
          <a:p>
            <a:r>
              <a:rPr lang="en-US" dirty="0"/>
              <a:t>Well known how to protect against…..</a:t>
            </a:r>
          </a:p>
        </p:txBody>
      </p:sp>
    </p:spTree>
    <p:extLst>
      <p:ext uri="{BB962C8B-B14F-4D97-AF65-F5344CB8AC3E}">
        <p14:creationId xmlns:p14="http://schemas.microsoft.com/office/powerpoint/2010/main" val="12748078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Fault Tolerance</a:t>
            </a:r>
          </a:p>
        </p:txBody>
      </p:sp>
      <p:sp>
        <p:nvSpPr>
          <p:cNvPr id="1741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Capacity for system to continue performing</a:t>
            </a:r>
          </a:p>
          <a:p>
            <a:pPr lvl="1" eaLnBrk="1" hangingPunct="1"/>
            <a:r>
              <a:rPr lang="en-US" dirty="0"/>
              <a:t>Despite unexpected hardware, software malfunction</a:t>
            </a:r>
          </a:p>
          <a:p>
            <a:pPr eaLnBrk="1" hangingPunct="1"/>
            <a:r>
              <a:rPr lang="en-US" dirty="0"/>
              <a:t>Failure</a:t>
            </a:r>
          </a:p>
          <a:p>
            <a:pPr lvl="1" eaLnBrk="1" hangingPunct="1"/>
            <a:r>
              <a:rPr lang="en-US" dirty="0"/>
              <a:t>Deviation from specified system performance level</a:t>
            </a:r>
          </a:p>
          <a:p>
            <a:pPr lvl="2" eaLnBrk="1" hangingPunct="1"/>
            <a:r>
              <a:rPr lang="en-US" dirty="0"/>
              <a:t>Given time period</a:t>
            </a:r>
          </a:p>
          <a:p>
            <a:pPr eaLnBrk="1" hangingPunct="1"/>
            <a:r>
              <a:rPr lang="en-US" dirty="0"/>
              <a:t>Fault</a:t>
            </a:r>
          </a:p>
          <a:p>
            <a:pPr lvl="1" eaLnBrk="1" hangingPunct="1"/>
            <a:r>
              <a:rPr lang="en-US" dirty="0"/>
              <a:t>Malfunction of one system component</a:t>
            </a:r>
          </a:p>
          <a:p>
            <a:pPr lvl="1" eaLnBrk="1" hangingPunct="1"/>
            <a:r>
              <a:rPr lang="en-US" dirty="0"/>
              <a:t>Can result in failure</a:t>
            </a:r>
          </a:p>
          <a:p>
            <a:pPr eaLnBrk="1" hangingPunct="1"/>
            <a:r>
              <a:rPr lang="en-US" dirty="0"/>
              <a:t>Fault-tolerant system goal</a:t>
            </a:r>
          </a:p>
          <a:p>
            <a:pPr lvl="1" eaLnBrk="1" hangingPunct="1"/>
            <a:r>
              <a:rPr lang="en-US" dirty="0"/>
              <a:t>Prevent faults from progressing to failures</a:t>
            </a:r>
          </a:p>
        </p:txBody>
      </p:sp>
    </p:spTree>
    <p:extLst>
      <p:ext uri="{BB962C8B-B14F-4D97-AF65-F5344CB8AC3E}">
        <p14:creationId xmlns:p14="http://schemas.microsoft.com/office/powerpoint/2010/main" val="4429883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Environment</a:t>
            </a:r>
          </a:p>
        </p:txBody>
      </p:sp>
      <p:sp>
        <p:nvSpPr>
          <p:cNvPr id="19461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Consider network device environment</a:t>
            </a:r>
          </a:p>
          <a:p>
            <a:pPr eaLnBrk="1" hangingPunct="1"/>
            <a:r>
              <a:rPr lang="en-US" dirty="0"/>
              <a:t>Protect devices from:</a:t>
            </a:r>
          </a:p>
          <a:p>
            <a:pPr lvl="1" eaLnBrk="1" hangingPunct="1"/>
            <a:r>
              <a:rPr lang="en-US" dirty="0"/>
              <a:t>Excessive heat, moisture</a:t>
            </a:r>
          </a:p>
          <a:p>
            <a:pPr lvl="2" eaLnBrk="1" hangingPunct="1"/>
            <a:r>
              <a:rPr lang="en-US" dirty="0"/>
              <a:t>Use temperature, humidity monitors</a:t>
            </a:r>
          </a:p>
          <a:p>
            <a:pPr lvl="1" eaLnBrk="1" hangingPunct="1"/>
            <a:r>
              <a:rPr lang="en-US" dirty="0"/>
              <a:t>Break-ins</a:t>
            </a:r>
          </a:p>
          <a:p>
            <a:pPr lvl="1" eaLnBrk="1" hangingPunct="1"/>
            <a:r>
              <a:rPr lang="en-US" dirty="0"/>
              <a:t>Natural disasters</a:t>
            </a:r>
          </a:p>
          <a:p>
            <a:pPr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155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1365250"/>
            <a:ext cx="7886700" cy="619125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/>
              <a:t>Power</a:t>
            </a:r>
          </a:p>
        </p:txBody>
      </p:sp>
      <p:sp>
        <p:nvSpPr>
          <p:cNvPr id="20485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17738"/>
            <a:ext cx="7886700" cy="4062412"/>
          </a:xfrm>
        </p:spPr>
        <p:txBody>
          <a:bodyPr/>
          <a:lstStyle/>
          <a:p>
            <a:pPr eaLnBrk="1" hangingPunct="1"/>
            <a:r>
              <a:rPr lang="en-US" dirty="0"/>
              <a:t>Blackout</a:t>
            </a:r>
          </a:p>
          <a:p>
            <a:pPr lvl="1" eaLnBrk="1" hangingPunct="1"/>
            <a:r>
              <a:rPr lang="en-US" dirty="0"/>
              <a:t>Complete power loss</a:t>
            </a:r>
          </a:p>
          <a:p>
            <a:pPr eaLnBrk="1" hangingPunct="1"/>
            <a:r>
              <a:rPr lang="en-US" dirty="0"/>
              <a:t>Brownout</a:t>
            </a:r>
          </a:p>
          <a:p>
            <a:pPr lvl="1" eaLnBrk="1" hangingPunct="1"/>
            <a:r>
              <a:rPr lang="en-US" dirty="0"/>
              <a:t>Temporary dimming of lights</a:t>
            </a:r>
          </a:p>
          <a:p>
            <a:pPr eaLnBrk="1" hangingPunct="1"/>
            <a:r>
              <a:rPr lang="en-US" dirty="0"/>
              <a:t>Causes</a:t>
            </a:r>
          </a:p>
          <a:p>
            <a:pPr lvl="1" eaLnBrk="1" hangingPunct="1"/>
            <a:r>
              <a:rPr lang="en-US" dirty="0"/>
              <a:t>Forces of nature</a:t>
            </a:r>
          </a:p>
          <a:p>
            <a:pPr lvl="1" eaLnBrk="1" hangingPunct="1"/>
            <a:r>
              <a:rPr lang="en-US" dirty="0"/>
              <a:t>Utility company maintenance, construction</a:t>
            </a:r>
          </a:p>
          <a:p>
            <a:pPr eaLnBrk="1" hangingPunct="1"/>
            <a:r>
              <a:rPr lang="en-US" dirty="0"/>
              <a:t>Solution</a:t>
            </a:r>
          </a:p>
          <a:p>
            <a:pPr lvl="1" eaLnBrk="1" hangingPunct="1"/>
            <a:r>
              <a:rPr lang="en-US" dirty="0"/>
              <a:t>Alternate power sources</a:t>
            </a:r>
          </a:p>
          <a:p>
            <a:pPr lvl="2" eaLnBrk="1" hangingPunct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8312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DAD97BD9AA99141AC3AF8F199237DB4" ma:contentTypeVersion="16" ma:contentTypeDescription="Create a new document." ma:contentTypeScope="" ma:versionID="23ab95e1e72203ba620436849fdb73b0">
  <xsd:schema xmlns:xsd="http://www.w3.org/2001/XMLSchema" xmlns:xs="http://www.w3.org/2001/XMLSchema" xmlns:p="http://schemas.microsoft.com/office/2006/metadata/properties" xmlns:ns2="e984c52a-6604-40ca-a09d-dc66b281aead" xmlns:ns3="707b8c38-69b0-47fc-8616-9e342031baaf" targetNamespace="http://schemas.microsoft.com/office/2006/metadata/properties" ma:root="true" ma:fieldsID="111229285d3f69f3aef55c34cb285815" ns2:_="" ns3:_="">
    <xsd:import namespace="e984c52a-6604-40ca-a09d-dc66b281aead"/>
    <xsd:import namespace="707b8c38-69b0-47fc-8616-9e342031ba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84c52a-6604-40ca-a09d-dc66b281aea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926c1b7-6265-4b08-9951-3c22af25e65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07b8c38-69b0-47fc-8616-9e342031baaf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b93c605f-97b0-49ba-94fd-70a95b037f6a}" ma:internalName="TaxCatchAll" ma:showField="CatchAllData" ma:web="707b8c38-69b0-47fc-8616-9e342031ba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58DFDB01-975A-4685-9D89-CA24B13CDA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84c52a-6604-40ca-a09d-dc66b281aead"/>
    <ds:schemaRef ds:uri="707b8c38-69b0-47fc-8616-9e342031ba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288242B-CCA8-46A6-8EE0-B2D35FDD2E0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788</TotalTime>
  <Words>1511</Words>
  <Application>Microsoft Office PowerPoint</Application>
  <PresentationFormat>On-screen Show (4:3)</PresentationFormat>
  <Paragraphs>369</Paragraphs>
  <Slides>49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2" baseType="lpstr">
      <vt:lpstr>Arial</vt:lpstr>
      <vt:lpstr>Calibri</vt:lpstr>
      <vt:lpstr>Office Theme</vt:lpstr>
      <vt:lpstr>PowerPoint Presentation</vt:lpstr>
      <vt:lpstr>PowerPoint Presentation</vt:lpstr>
      <vt:lpstr>What Are Integrity and Availability?</vt:lpstr>
      <vt:lpstr>PowerPoint Presentation</vt:lpstr>
      <vt:lpstr>What Are Integrity and Availability? (cont’d.)</vt:lpstr>
      <vt:lpstr>Malware (Malicious Software)</vt:lpstr>
      <vt:lpstr>Fault Tolerance</vt:lpstr>
      <vt:lpstr>Environment</vt:lpstr>
      <vt:lpstr>Power</vt:lpstr>
      <vt:lpstr>Power</vt:lpstr>
      <vt:lpstr>What can we do?</vt:lpstr>
      <vt:lpstr>What can we do?</vt:lpstr>
      <vt:lpstr>PowerPoint Presentation</vt:lpstr>
      <vt:lpstr>Network Design</vt:lpstr>
      <vt:lpstr>Scenario…Redundancy</vt:lpstr>
      <vt:lpstr>Scenario…Redundancy</vt:lpstr>
      <vt:lpstr>Scenario…Critcial Links</vt:lpstr>
      <vt:lpstr>PowerPoint Presentation</vt:lpstr>
      <vt:lpstr>Scenario…Critical Links</vt:lpstr>
      <vt:lpstr>Scenario…Critical Links</vt:lpstr>
      <vt:lpstr>PowerPoint Presentation</vt:lpstr>
      <vt:lpstr>Servers</vt:lpstr>
      <vt:lpstr>Storage</vt:lpstr>
      <vt:lpstr>PowerPoint Presentation</vt:lpstr>
      <vt:lpstr>PowerPoint Presentation</vt:lpstr>
      <vt:lpstr>Data Backup</vt:lpstr>
      <vt:lpstr>Backup Media and Methods</vt:lpstr>
      <vt:lpstr>Backup Media and Methods</vt:lpstr>
      <vt:lpstr>Backup Media and Methods</vt:lpstr>
      <vt:lpstr>Backup Media and Methods</vt:lpstr>
      <vt:lpstr>Backup Strategy</vt:lpstr>
      <vt:lpstr>Disaster Recovery</vt:lpstr>
      <vt:lpstr>Disaster Recovery Planning</vt:lpstr>
      <vt:lpstr>Disaster Recovery Contingencies</vt:lpstr>
      <vt:lpstr>Fundamentals of Network Management</vt:lpstr>
      <vt:lpstr>Fundamentals of Network Management</vt:lpstr>
      <vt:lpstr>Documentation</vt:lpstr>
      <vt:lpstr>Documentation Set</vt:lpstr>
      <vt:lpstr>PowerPoint Presentation</vt:lpstr>
      <vt:lpstr>Documentation Set</vt:lpstr>
      <vt:lpstr>PowerPoint Presentation</vt:lpstr>
      <vt:lpstr>Baseline Measurements</vt:lpstr>
      <vt:lpstr>PowerPoint Presentation</vt:lpstr>
      <vt:lpstr>Why Basline?</vt:lpstr>
      <vt:lpstr>Network Management Systems</vt:lpstr>
      <vt:lpstr>Network Management Software</vt:lpstr>
      <vt:lpstr>PowerPoint Presentation</vt:lpstr>
      <vt:lpstr>Network Management Software</vt:lpstr>
      <vt:lpstr>PowerPoint Presentation</vt:lpstr>
    </vt:vector>
  </TitlesOfParts>
  <Company>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Christian Slaven</cp:lastModifiedBy>
  <cp:revision>51</cp:revision>
  <dcterms:created xsi:type="dcterms:W3CDTF">2016-03-02T01:39:55Z</dcterms:created>
  <dcterms:modified xsi:type="dcterms:W3CDTF">2024-08-30T01:13:58Z</dcterms:modified>
</cp:coreProperties>
</file>