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8"/>
  </p:notesMasterIdLst>
  <p:sldIdLst>
    <p:sldId id="260" r:id="rId4"/>
    <p:sldId id="417" r:id="rId5"/>
    <p:sldId id="463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6" r:id="rId35"/>
    <p:sldId id="337" r:id="rId36"/>
    <p:sldId id="338" r:id="rId37"/>
    <p:sldId id="339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3" r:id="rId58"/>
    <p:sldId id="365" r:id="rId59"/>
    <p:sldId id="366" r:id="rId60"/>
    <p:sldId id="367" r:id="rId61"/>
    <p:sldId id="370" r:id="rId62"/>
    <p:sldId id="371" r:id="rId63"/>
    <p:sldId id="372" r:id="rId64"/>
    <p:sldId id="373" r:id="rId65"/>
    <p:sldId id="374" r:id="rId66"/>
    <p:sldId id="384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BA9"/>
    <a:srgbClr val="38ACD8"/>
    <a:srgbClr val="3A93D8"/>
    <a:srgbClr val="A8D5F3"/>
    <a:srgbClr val="C4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1190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1C8C-A545-4627-9B2C-DBBF67C2CABA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3E25-BDEC-4652-8574-9FB23072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5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2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07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99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9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2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6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48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3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0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80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1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19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7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60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6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23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20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5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50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49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85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22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42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96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34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63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82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11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4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61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4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194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96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968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05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785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80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587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084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31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01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25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386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821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089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8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617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44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954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26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0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017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11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739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4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5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BB766-4483-42FA-9A45-9F52E83BF6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791200"/>
            <a:ext cx="213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A14C-6237-421C-8B53-BB440111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34" y="1365495"/>
            <a:ext cx="7886700" cy="619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6F9B-6755-4767-9F3D-8191F9EF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69" y="2217968"/>
            <a:ext cx="7886700" cy="4061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7E3F-EFD2-47EE-BF00-D36C9646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0DF3-3DB6-4D99-AA4E-14DC0AC2F653}" type="datetime1">
              <a:rPr lang="en-GB" smtClean="0"/>
              <a:t>30/08/2024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8001-A200-430B-8F40-68D957C9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C18-0946-417B-990D-6EFE76C6B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4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2CC3-E47B-4283-83E9-8EB4EBBD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4515D-2CF7-4C33-B27A-B826FA0B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F695-23F4-4095-9304-4961CEC282AA}" type="datetime1">
              <a:rPr lang="en-GB" smtClean="0"/>
              <a:t>30/08/2024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DD98-5E4A-43D3-AFBB-61B65775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AU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AU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867400"/>
            <a:ext cx="2187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8D5F3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49" r:id="rId3"/>
    <p:sldLayoutId id="2147483655" r:id="rId4"/>
    <p:sldLayoutId id="2147483656" r:id="rId5"/>
    <p:sldLayoutId id="2147483661" r:id="rId6"/>
    <p:sldLayoutId id="2147483662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5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1C5BA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1C5BA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C5BA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C5BA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C5BA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1C5BA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3036" y="2698262"/>
            <a:ext cx="508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Network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Risks Associated with Internet Access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Network security compromise</a:t>
            </a:r>
          </a:p>
          <a:p>
            <a:pPr lvl="1" eaLnBrk="1" hangingPunct="1"/>
            <a:r>
              <a:rPr lang="en-US" dirty="0"/>
              <a:t>More often “from the inside”</a:t>
            </a:r>
          </a:p>
          <a:p>
            <a:pPr eaLnBrk="1" hangingPunct="1"/>
            <a:r>
              <a:rPr lang="en-US" dirty="0"/>
              <a:t>Outside threats still very real</a:t>
            </a:r>
          </a:p>
          <a:p>
            <a:pPr lvl="1" eaLnBrk="1" hangingPunct="1"/>
            <a:r>
              <a:rPr lang="en-US" dirty="0"/>
              <a:t>Web browsers permit scripts to access systems</a:t>
            </a:r>
          </a:p>
          <a:p>
            <a:pPr lvl="1" eaLnBrk="1" hangingPunct="1"/>
            <a:r>
              <a:rPr lang="en-US" dirty="0"/>
              <a:t>Users provide information to sites</a:t>
            </a:r>
          </a:p>
        </p:txBody>
      </p:sp>
    </p:spTree>
    <p:extLst>
      <p:ext uri="{BB962C8B-B14F-4D97-AF65-F5344CB8AC3E}">
        <p14:creationId xmlns:p14="http://schemas.microsoft.com/office/powerpoint/2010/main" val="384195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Risks Associated with Internet Access (cont’d.)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Common Internet-related security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Improperly configured firewall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Outsiders obtain internal IP addresses: IP spoofing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Telnets or FTPs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Transmit user ID and password in plain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Newsgroups, mailing lists, forms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Provide hackers user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Chat session flashing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Denial-of-service attack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Smurf attack: hacker issues flood of broadcast ping messages</a:t>
            </a:r>
          </a:p>
        </p:txBody>
      </p:sp>
    </p:spTree>
    <p:extLst>
      <p:ext uri="{BB962C8B-B14F-4D97-AF65-F5344CB8AC3E}">
        <p14:creationId xmlns:p14="http://schemas.microsoft.com/office/powerpoint/2010/main" val="424666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An Effective Security Policy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Minimize break-in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Communicate with and manage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 thoroughly planned security policy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Security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Identifies security goals, risks, authority levels, designated security coordinator, and team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Responsibilities of each employee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to address security breaches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 included in policy: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Hardware, software, architecture, and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Configuration details</a:t>
            </a:r>
          </a:p>
        </p:txBody>
      </p:sp>
    </p:spTree>
    <p:extLst>
      <p:ext uri="{BB962C8B-B14F-4D97-AF65-F5344CB8AC3E}">
        <p14:creationId xmlns:p14="http://schemas.microsoft.com/office/powerpoint/2010/main" val="41440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Security Policy Goals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Typical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Ensure authorized users have appropriate resource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Prevent unauthorized user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Protect unauthorized sensitive data access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Inside and outside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Prevent accidental hardware and software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Prevent intentional hardware or software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Create secure environment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Withstand, respond to, and recover from threat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Communicate employees’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12001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Security Policy Goals (cont’d.)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Strategy</a:t>
            </a:r>
          </a:p>
          <a:p>
            <a:pPr lvl="1" eaLnBrk="1" hangingPunct="1"/>
            <a:r>
              <a:rPr lang="en-US" dirty="0"/>
              <a:t>Form committee</a:t>
            </a:r>
          </a:p>
          <a:p>
            <a:pPr lvl="2" eaLnBrk="1" hangingPunct="1"/>
            <a:r>
              <a:rPr lang="en-US" dirty="0"/>
              <a:t>Involve as many decision makers as possible</a:t>
            </a:r>
          </a:p>
          <a:p>
            <a:pPr lvl="2" eaLnBrk="1" hangingPunct="1"/>
            <a:r>
              <a:rPr lang="en-US" dirty="0"/>
              <a:t>Assign security coordinator to drive policy creation</a:t>
            </a:r>
          </a:p>
          <a:p>
            <a:pPr lvl="1" eaLnBrk="1" hangingPunct="1"/>
            <a:r>
              <a:rPr lang="en-US" dirty="0"/>
              <a:t>Understand risks</a:t>
            </a:r>
          </a:p>
          <a:p>
            <a:pPr lvl="2" eaLnBrk="1" hangingPunct="1"/>
            <a:r>
              <a:rPr lang="en-US" dirty="0"/>
              <a:t>Conduct posture assessment</a:t>
            </a:r>
          </a:p>
          <a:p>
            <a:pPr lvl="2" eaLnBrk="1" hangingPunct="1"/>
            <a:r>
              <a:rPr lang="en-US" dirty="0"/>
              <a:t>Rate severity and likelihood of each threat </a:t>
            </a:r>
          </a:p>
          <a:p>
            <a:pPr lvl="1" eaLnBrk="1" hangingPunct="1"/>
            <a:r>
              <a:rPr lang="en-US" dirty="0"/>
              <a:t>Assign person responsible for addressing threats</a:t>
            </a:r>
          </a:p>
        </p:txBody>
      </p:sp>
    </p:spTree>
    <p:extLst>
      <p:ext uri="{BB962C8B-B14F-4D97-AF65-F5344CB8AC3E}">
        <p14:creationId xmlns:p14="http://schemas.microsoft.com/office/powerpoint/2010/main" val="393759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Security Policy Content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Outline policy content</a:t>
            </a:r>
          </a:p>
          <a:p>
            <a:pPr lvl="1" eaLnBrk="1" hangingPunct="1"/>
            <a:r>
              <a:rPr lang="en-US" dirty="0"/>
              <a:t>Define policy subheadings</a:t>
            </a:r>
          </a:p>
          <a:p>
            <a:pPr eaLnBrk="1" hangingPunct="1"/>
            <a:r>
              <a:rPr lang="en-US" dirty="0"/>
              <a:t>Explain to users:</a:t>
            </a:r>
          </a:p>
          <a:p>
            <a:pPr lvl="1" eaLnBrk="1" hangingPunct="1"/>
            <a:r>
              <a:rPr lang="en-US" dirty="0"/>
              <a:t>What they can and cannot do</a:t>
            </a:r>
          </a:p>
          <a:p>
            <a:pPr lvl="1" eaLnBrk="1" hangingPunct="1"/>
            <a:r>
              <a:rPr lang="en-US" dirty="0"/>
              <a:t>How measures protect network’s security</a:t>
            </a:r>
          </a:p>
          <a:p>
            <a:pPr eaLnBrk="1" hangingPunct="1"/>
            <a:r>
              <a:rPr lang="en-US" dirty="0"/>
              <a:t>User communication</a:t>
            </a:r>
          </a:p>
          <a:p>
            <a:pPr lvl="1" eaLnBrk="1" hangingPunct="1"/>
            <a:r>
              <a:rPr lang="en-US" dirty="0"/>
              <a:t>Security newsletter</a:t>
            </a:r>
          </a:p>
          <a:p>
            <a:pPr lvl="1" eaLnBrk="1" hangingPunct="1"/>
            <a:r>
              <a:rPr lang="en-US" dirty="0"/>
              <a:t>User security policy section</a:t>
            </a:r>
          </a:p>
          <a:p>
            <a:pPr eaLnBrk="1" hangingPunct="1"/>
            <a:r>
              <a:rPr lang="en-US" dirty="0"/>
              <a:t>Define what confidential means to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17730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Response Policy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Security breach occurrence</a:t>
            </a:r>
          </a:p>
          <a:p>
            <a:pPr lvl="1" eaLnBrk="1" hangingPunct="1"/>
            <a:r>
              <a:rPr lang="en-US" dirty="0"/>
              <a:t>Provide planned response</a:t>
            </a:r>
          </a:p>
          <a:p>
            <a:pPr eaLnBrk="1" hangingPunct="1"/>
            <a:r>
              <a:rPr lang="en-US" dirty="0"/>
              <a:t>Identify response team members</a:t>
            </a:r>
          </a:p>
          <a:p>
            <a:pPr lvl="1" eaLnBrk="1" hangingPunct="1"/>
            <a:r>
              <a:rPr lang="en-US" dirty="0"/>
              <a:t>Understand security policy, risks, and measures in place</a:t>
            </a:r>
          </a:p>
          <a:p>
            <a:pPr lvl="1" eaLnBrk="1" hangingPunct="1"/>
            <a:r>
              <a:rPr lang="en-US" dirty="0"/>
              <a:t>Accept role with certain responsibilities</a:t>
            </a:r>
          </a:p>
          <a:p>
            <a:pPr lvl="1" eaLnBrk="1" hangingPunct="1"/>
            <a:r>
              <a:rPr lang="en-US" dirty="0"/>
              <a:t>Regularly rehearse defense</a:t>
            </a:r>
          </a:p>
          <a:p>
            <a:pPr lvl="2" eaLnBrk="1" hangingPunct="1"/>
            <a:r>
              <a:rPr lang="en-US" dirty="0"/>
              <a:t>Threat drill</a:t>
            </a:r>
          </a:p>
        </p:txBody>
      </p:sp>
    </p:spTree>
    <p:extLst>
      <p:ext uri="{BB962C8B-B14F-4D97-AF65-F5344CB8AC3E}">
        <p14:creationId xmlns:p14="http://schemas.microsoft.com/office/powerpoint/2010/main" val="5202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Response Policy (cont’d.)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Suggested team roles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Dispatcher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Person on call; first to notice; alerted to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Manager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Coordinates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Technical support specialist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One focus: solve problem quickly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Public relations specialist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Official spokesperson to public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After problem resolution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76966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Physical Security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Restrict physical access to network components</a:t>
            </a:r>
          </a:p>
          <a:p>
            <a:pPr lvl="1" eaLnBrk="1" hangingPunct="1"/>
            <a:r>
              <a:rPr lang="en-US" dirty="0"/>
              <a:t>Lock computer rooms, telco rooms, wiring closets, and equipment cabinets</a:t>
            </a:r>
          </a:p>
          <a:p>
            <a:pPr eaLnBrk="1" hangingPunct="1"/>
            <a:r>
              <a:rPr lang="en-US" dirty="0"/>
              <a:t>Locks can be physical or electronic</a:t>
            </a:r>
          </a:p>
          <a:p>
            <a:pPr lvl="1" eaLnBrk="1" hangingPunct="1"/>
            <a:r>
              <a:rPr lang="en-US" dirty="0"/>
              <a:t>Electronic access badges</a:t>
            </a:r>
          </a:p>
          <a:p>
            <a:pPr lvl="1" eaLnBrk="1" hangingPunct="1"/>
            <a:r>
              <a:rPr lang="en-US" dirty="0"/>
              <a:t>Locks requiring entrants to punch numeric code</a:t>
            </a:r>
          </a:p>
          <a:p>
            <a:pPr lvl="1" eaLnBrk="1" hangingPunct="1"/>
            <a:r>
              <a:rPr lang="en-US" dirty="0"/>
              <a:t>Bio-recognition access</a:t>
            </a:r>
          </a:p>
        </p:txBody>
      </p:sp>
    </p:spTree>
    <p:extLst>
      <p:ext uri="{BB962C8B-B14F-4D97-AF65-F5344CB8AC3E}">
        <p14:creationId xmlns:p14="http://schemas.microsoft.com/office/powerpoint/2010/main" val="108706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06" y="2060038"/>
            <a:ext cx="5330343" cy="339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38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421" y="1077280"/>
            <a:ext cx="508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5B942-6140-41CC-8CCF-62773E6450C8}"/>
              </a:ext>
            </a:extLst>
          </p:cNvPr>
          <p:cNvSpPr txBox="1"/>
          <p:nvPr/>
        </p:nvSpPr>
        <p:spPr>
          <a:xfrm>
            <a:off x="461356" y="2190404"/>
            <a:ext cx="80342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/>
              <a:t>Network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Summarize the purposes of physical security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Explain authentication and access controls.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Given a scenario, secure a basic wireless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Summarize common networking attacks.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Given a scenario, implement network device hardening.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Explain common mitigation techniques and their purposes.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794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Physical Security (cont’d.)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Physical barriers</a:t>
            </a:r>
          </a:p>
          <a:p>
            <a:pPr lvl="1" eaLnBrk="1" hangingPunct="1"/>
            <a:r>
              <a:rPr lang="en-US" dirty="0"/>
              <a:t>Gates, fences, walls, and landscaping</a:t>
            </a:r>
          </a:p>
          <a:p>
            <a:pPr eaLnBrk="1" hangingPunct="1"/>
            <a:r>
              <a:rPr lang="en-US" dirty="0"/>
              <a:t>Closed-circuit TV systems monitor secured rooms</a:t>
            </a:r>
          </a:p>
          <a:p>
            <a:pPr eaLnBrk="1" hangingPunct="1"/>
            <a:r>
              <a:rPr lang="en-US" dirty="0"/>
              <a:t>Surveillance cameras</a:t>
            </a:r>
          </a:p>
          <a:p>
            <a:pPr lvl="1" eaLnBrk="1" hangingPunct="1"/>
            <a:r>
              <a:rPr lang="en-US" dirty="0"/>
              <a:t>Data centers, telco rooms, data storage areas, facility entrances</a:t>
            </a:r>
          </a:p>
          <a:p>
            <a:pPr lvl="1" eaLnBrk="1" hangingPunct="1"/>
            <a:r>
              <a:rPr lang="en-US" dirty="0"/>
              <a:t>Central security office capabilities</a:t>
            </a:r>
          </a:p>
          <a:p>
            <a:pPr lvl="2" eaLnBrk="1" hangingPunct="1"/>
            <a:r>
              <a:rPr lang="en-US" dirty="0"/>
              <a:t>Display several camera views at once</a:t>
            </a:r>
          </a:p>
          <a:p>
            <a:pPr lvl="2" eaLnBrk="1" hangingPunct="1"/>
            <a:r>
              <a:rPr lang="en-US" dirty="0"/>
              <a:t>Switch from camera to camera</a:t>
            </a:r>
          </a:p>
          <a:p>
            <a:pPr lvl="1" eaLnBrk="1" hangingPunct="1"/>
            <a:r>
              <a:rPr lang="en-US" dirty="0"/>
              <a:t>Video footage used in investigation and prosecution</a:t>
            </a:r>
          </a:p>
        </p:txBody>
      </p:sp>
    </p:spTree>
    <p:extLst>
      <p:ext uri="{BB962C8B-B14F-4D97-AF65-F5344CB8AC3E}">
        <p14:creationId xmlns:p14="http://schemas.microsoft.com/office/powerpoint/2010/main" val="250061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Physical Security (cont’d.)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Security audit</a:t>
            </a:r>
          </a:p>
          <a:p>
            <a:pPr lvl="1" eaLnBrk="1" hangingPunct="1"/>
            <a:r>
              <a:rPr lang="en-US" dirty="0"/>
              <a:t>Ask questions related to physical security checks</a:t>
            </a:r>
          </a:p>
          <a:p>
            <a:pPr eaLnBrk="1" hangingPunct="1"/>
            <a:r>
              <a:rPr lang="en-US" dirty="0"/>
              <a:t>Consider losses from salvaged and discarded  computers</a:t>
            </a:r>
          </a:p>
          <a:p>
            <a:pPr lvl="1" eaLnBrk="1" hangingPunct="1"/>
            <a:r>
              <a:rPr lang="en-US" dirty="0"/>
              <a:t>Hard disk information stolen</a:t>
            </a:r>
          </a:p>
          <a:p>
            <a:pPr lvl="1" eaLnBrk="1" hangingPunct="1"/>
            <a:r>
              <a:rPr lang="en-US" dirty="0"/>
              <a:t>Solutions</a:t>
            </a:r>
          </a:p>
          <a:p>
            <a:pPr lvl="2" eaLnBrk="1" hangingPunct="1"/>
            <a:r>
              <a:rPr lang="en-US" dirty="0"/>
              <a:t>Run specialized disk sanitizer program</a:t>
            </a:r>
          </a:p>
          <a:p>
            <a:pPr lvl="2" eaLnBrk="1" hangingPunct="1"/>
            <a:r>
              <a:rPr lang="en-US" dirty="0"/>
              <a:t>Remove disk and use magnetic hard disk eraser</a:t>
            </a:r>
          </a:p>
          <a:p>
            <a:pPr lvl="2" eaLnBrk="1" hangingPunct="1"/>
            <a:r>
              <a:rPr lang="en-US" dirty="0"/>
              <a:t>Pulverize or melt disk</a:t>
            </a:r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53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Security in Network Design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Breaches may occur due to poor LAN or WAN design</a:t>
            </a:r>
          </a:p>
          <a:p>
            <a:pPr lvl="1" eaLnBrk="1" hangingPunct="1"/>
            <a:r>
              <a:rPr lang="en-US" dirty="0"/>
              <a:t>Address though intelligent network design</a:t>
            </a:r>
          </a:p>
          <a:p>
            <a:pPr eaLnBrk="1" hangingPunct="1"/>
            <a:r>
              <a:rPr lang="en-US" dirty="0"/>
              <a:t>Preventing external LAN security breaches</a:t>
            </a:r>
          </a:p>
          <a:p>
            <a:pPr lvl="1" eaLnBrk="1" hangingPunct="1"/>
            <a:r>
              <a:rPr lang="en-US" dirty="0"/>
              <a:t>Restrict access at every point where LAN connects to rest of the world</a:t>
            </a:r>
          </a:p>
          <a:p>
            <a:pPr lvl="3" eaLnBrk="1" hangingPunct="1"/>
            <a:endParaRPr lang="en-US" dirty="0"/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6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 Access Lists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Control traffic through routers</a:t>
            </a:r>
          </a:p>
          <a:p>
            <a:pPr eaLnBrk="1" hangingPunct="1"/>
            <a:r>
              <a:rPr lang="en-US" dirty="0"/>
              <a:t>Router’s main functions</a:t>
            </a:r>
          </a:p>
          <a:p>
            <a:pPr lvl="1" eaLnBrk="1" hangingPunct="1"/>
            <a:r>
              <a:rPr lang="en-US" dirty="0"/>
              <a:t>Examine packets</a:t>
            </a:r>
          </a:p>
          <a:p>
            <a:pPr lvl="1" eaLnBrk="1" hangingPunct="1"/>
            <a:r>
              <a:rPr lang="en-US" dirty="0"/>
              <a:t>Determine destination</a:t>
            </a:r>
          </a:p>
          <a:p>
            <a:pPr lvl="2" eaLnBrk="1" hangingPunct="1"/>
            <a:r>
              <a:rPr lang="en-US" dirty="0"/>
              <a:t>Based on Network layer addressing information</a:t>
            </a:r>
          </a:p>
          <a:p>
            <a:pPr eaLnBrk="1" hangingPunct="1"/>
            <a:r>
              <a:rPr lang="en-US" dirty="0"/>
              <a:t>ACL (access control list)</a:t>
            </a:r>
          </a:p>
          <a:p>
            <a:pPr lvl="1" eaLnBrk="1" hangingPunct="1"/>
            <a:r>
              <a:rPr lang="en-US" dirty="0"/>
              <a:t>Also called access list</a:t>
            </a:r>
          </a:p>
          <a:p>
            <a:pPr lvl="1" eaLnBrk="1" hangingPunct="1"/>
            <a:r>
              <a:rPr lang="en-US" dirty="0"/>
              <a:t>Routers can decline to forward certain packets</a:t>
            </a:r>
          </a:p>
        </p:txBody>
      </p:sp>
    </p:spTree>
    <p:extLst>
      <p:ext uri="{BB962C8B-B14F-4D97-AF65-F5344CB8AC3E}">
        <p14:creationId xmlns:p14="http://schemas.microsoft.com/office/powerpoint/2010/main" val="4220026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Router Access Lists (cont’d.)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ACL variables used to permit or deny traffic</a:t>
            </a:r>
          </a:p>
          <a:p>
            <a:pPr lvl="1" eaLnBrk="1" hangingPunct="1"/>
            <a:r>
              <a:rPr lang="en-US" dirty="0"/>
              <a:t>Network layer protocol (IP, ICMP)</a:t>
            </a:r>
          </a:p>
          <a:p>
            <a:pPr lvl="1" eaLnBrk="1" hangingPunct="1"/>
            <a:r>
              <a:rPr lang="en-US" dirty="0"/>
              <a:t>Transport layer protocol (TCP, UDP)</a:t>
            </a:r>
          </a:p>
          <a:p>
            <a:pPr lvl="1" eaLnBrk="1" hangingPunct="1"/>
            <a:r>
              <a:rPr lang="en-US" dirty="0"/>
              <a:t>Source IP address</a:t>
            </a:r>
          </a:p>
          <a:p>
            <a:pPr lvl="1" eaLnBrk="1" hangingPunct="1"/>
            <a:r>
              <a:rPr lang="en-US" dirty="0"/>
              <a:t>Source netmask</a:t>
            </a:r>
          </a:p>
          <a:p>
            <a:pPr lvl="1" eaLnBrk="1" hangingPunct="1"/>
            <a:r>
              <a:rPr lang="en-US" dirty="0"/>
              <a:t>Destination IP address</a:t>
            </a:r>
          </a:p>
          <a:p>
            <a:pPr lvl="1" eaLnBrk="1" hangingPunct="1"/>
            <a:r>
              <a:rPr lang="en-US" dirty="0"/>
              <a:t>Destination netmask</a:t>
            </a:r>
          </a:p>
          <a:p>
            <a:pPr lvl="1" eaLnBrk="1" hangingPunct="1"/>
            <a:r>
              <a:rPr lang="en-US" dirty="0"/>
              <a:t>TCP or UDP port number</a:t>
            </a:r>
          </a:p>
        </p:txBody>
      </p:sp>
    </p:spTree>
    <p:extLst>
      <p:ext uri="{BB962C8B-B14F-4D97-AF65-F5344CB8AC3E}">
        <p14:creationId xmlns:p14="http://schemas.microsoft.com/office/powerpoint/2010/main" val="3579138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Router Access Lists (cont’d.)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Router receives packet, examines packet</a:t>
            </a:r>
          </a:p>
          <a:p>
            <a:pPr lvl="1"/>
            <a:r>
              <a:rPr lang="en-US" dirty="0"/>
              <a:t>Refers to ACL for permit, deny criteria</a:t>
            </a:r>
          </a:p>
          <a:p>
            <a:pPr lvl="1"/>
            <a:r>
              <a:rPr lang="en-US" dirty="0"/>
              <a:t>Drops packet if deny characteristics match</a:t>
            </a:r>
          </a:p>
          <a:p>
            <a:pPr lvl="1"/>
            <a:r>
              <a:rPr lang="en-US" dirty="0"/>
              <a:t>Forwards packet if permit characteristics match</a:t>
            </a:r>
          </a:p>
          <a:p>
            <a:r>
              <a:rPr lang="en-US" dirty="0"/>
              <a:t>Access list statement examples</a:t>
            </a:r>
          </a:p>
          <a:p>
            <a:pPr lvl="1"/>
            <a:r>
              <a:rPr lang="en-US" dirty="0"/>
              <a:t>Deny all traffic from source address with netmask 255.255.255.255</a:t>
            </a:r>
          </a:p>
          <a:p>
            <a:pPr lvl="1"/>
            <a:r>
              <a:rPr lang="en-US" dirty="0"/>
              <a:t>Deny all traffic destined for TCP port 23</a:t>
            </a:r>
          </a:p>
          <a:p>
            <a:r>
              <a:rPr lang="en-US" dirty="0"/>
              <a:t>Separate ACL’s for:</a:t>
            </a:r>
          </a:p>
          <a:p>
            <a:pPr lvl="1"/>
            <a:r>
              <a:rPr lang="en-US" dirty="0"/>
              <a:t>Interfaces;  inbound and outbound traffic</a:t>
            </a:r>
          </a:p>
        </p:txBody>
      </p:sp>
    </p:spTree>
    <p:extLst>
      <p:ext uri="{BB962C8B-B14F-4D97-AF65-F5344CB8AC3E}">
        <p14:creationId xmlns:p14="http://schemas.microsoft.com/office/powerpoint/2010/main" val="1902404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Intrusion Detection and Prevention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Proactive security measure</a:t>
            </a:r>
          </a:p>
          <a:p>
            <a:pPr lvl="1" eaLnBrk="1" hangingPunct="1"/>
            <a:r>
              <a:rPr lang="en-US" dirty="0"/>
              <a:t>Detecting suspicious network activity</a:t>
            </a:r>
          </a:p>
          <a:p>
            <a:pPr eaLnBrk="1" hangingPunct="1"/>
            <a:r>
              <a:rPr lang="en-US" dirty="0"/>
              <a:t>IDS (intrusion detection system)</a:t>
            </a:r>
          </a:p>
          <a:p>
            <a:pPr lvl="1" eaLnBrk="1" hangingPunct="1"/>
            <a:r>
              <a:rPr lang="en-US" dirty="0"/>
              <a:t>Software monitoring traffic</a:t>
            </a:r>
          </a:p>
          <a:p>
            <a:pPr lvl="2" eaLnBrk="1" hangingPunct="1"/>
            <a:r>
              <a:rPr lang="en-US" dirty="0"/>
              <a:t>On dedicated IDS device</a:t>
            </a:r>
          </a:p>
          <a:p>
            <a:pPr lvl="2" eaLnBrk="1" hangingPunct="1"/>
            <a:r>
              <a:rPr lang="en-US" dirty="0"/>
              <a:t>On another device performing other functions</a:t>
            </a:r>
          </a:p>
          <a:p>
            <a:pPr eaLnBrk="1" hangingPunct="1"/>
            <a:r>
              <a:rPr lang="en-US" dirty="0"/>
              <a:t>Port mirroring</a:t>
            </a:r>
          </a:p>
          <a:p>
            <a:pPr lvl="1" eaLnBrk="1" hangingPunct="1"/>
            <a:r>
              <a:rPr lang="en-US" dirty="0"/>
              <a:t>One port makes copy of traffic to second port for monitoring</a:t>
            </a:r>
          </a:p>
        </p:txBody>
      </p:sp>
    </p:spTree>
    <p:extLst>
      <p:ext uri="{BB962C8B-B14F-4D97-AF65-F5344CB8AC3E}">
        <p14:creationId xmlns:p14="http://schemas.microsoft.com/office/powerpoint/2010/main" val="3431368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Intrusion Detection and Prevention (cont’d.)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IDS software detects many suspicious traffic patterns</a:t>
            </a:r>
          </a:p>
          <a:p>
            <a:pPr lvl="1" eaLnBrk="1" hangingPunct="1"/>
            <a:r>
              <a:rPr lang="en-US" dirty="0"/>
              <a:t>Examples: denial-of-service, smurf attacks</a:t>
            </a:r>
          </a:p>
          <a:p>
            <a:pPr eaLnBrk="1" hangingPunct="1"/>
            <a:r>
              <a:rPr lang="en-US" dirty="0"/>
              <a:t>DMZ (demilitarized zone)</a:t>
            </a:r>
          </a:p>
          <a:p>
            <a:pPr lvl="1" eaLnBrk="1" hangingPunct="1"/>
            <a:r>
              <a:rPr lang="en-US" dirty="0"/>
              <a:t>Network’s protective perimeter</a:t>
            </a:r>
          </a:p>
          <a:p>
            <a:pPr lvl="1" eaLnBrk="1" hangingPunct="1"/>
            <a:r>
              <a:rPr lang="en-US" dirty="0"/>
              <a:t>IDS sensors installed at network edges</a:t>
            </a:r>
          </a:p>
          <a:p>
            <a:pPr eaLnBrk="1" hangingPunct="1"/>
            <a:r>
              <a:rPr lang="en-US" dirty="0"/>
              <a:t>IDS at DMZ drawback</a:t>
            </a:r>
          </a:p>
          <a:p>
            <a:pPr lvl="1" eaLnBrk="1" hangingPunct="1"/>
            <a:r>
              <a:rPr lang="en-US" dirty="0"/>
              <a:t>Number of false positives logged</a:t>
            </a:r>
          </a:p>
          <a:p>
            <a:pPr eaLnBrk="1" hangingPunct="1"/>
            <a:r>
              <a:rPr lang="en-US" dirty="0"/>
              <a:t>IDS can only detect and log suspicious activity</a:t>
            </a:r>
          </a:p>
        </p:txBody>
      </p:sp>
    </p:spTree>
    <p:extLst>
      <p:ext uri="{BB962C8B-B14F-4D97-AF65-F5344CB8AC3E}">
        <p14:creationId xmlns:p14="http://schemas.microsoft.com/office/powerpoint/2010/main" val="276700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Intrusion Detection and Prevention (cont’d.)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IPS (intrusion-prevention system)</a:t>
            </a:r>
          </a:p>
          <a:p>
            <a:pPr lvl="1" eaLnBrk="1" hangingPunct="1"/>
            <a:r>
              <a:rPr lang="en-US" dirty="0"/>
              <a:t>Reacts to suspicious activity when alerted</a:t>
            </a:r>
          </a:p>
          <a:p>
            <a:pPr lvl="1" eaLnBrk="1" hangingPunct="1"/>
            <a:r>
              <a:rPr lang="en-US" dirty="0"/>
              <a:t>Detects threat and prevents traffic from flowing to network</a:t>
            </a:r>
          </a:p>
          <a:p>
            <a:pPr lvl="2" eaLnBrk="1" hangingPunct="1"/>
            <a:r>
              <a:rPr lang="en-US" dirty="0"/>
              <a:t>Based on originating IP address</a:t>
            </a:r>
          </a:p>
          <a:p>
            <a:pPr eaLnBrk="1" hangingPunct="1"/>
            <a:r>
              <a:rPr lang="en-US" dirty="0"/>
              <a:t>NIPS (network-based intrusion prevention)</a:t>
            </a:r>
          </a:p>
          <a:p>
            <a:pPr lvl="1" eaLnBrk="1" hangingPunct="1"/>
            <a:r>
              <a:rPr lang="en-US" dirty="0"/>
              <a:t>Protects entire networks</a:t>
            </a:r>
          </a:p>
          <a:p>
            <a:pPr eaLnBrk="1" hangingPunct="1"/>
            <a:r>
              <a:rPr lang="en-US" dirty="0"/>
              <a:t>HIPS (host-based intrusion prevention)</a:t>
            </a:r>
          </a:p>
          <a:p>
            <a:pPr lvl="1" eaLnBrk="1" hangingPunct="1"/>
            <a:r>
              <a:rPr lang="en-US" dirty="0"/>
              <a:t>Protects certain hosts</a:t>
            </a:r>
          </a:p>
        </p:txBody>
      </p:sp>
    </p:spTree>
    <p:extLst>
      <p:ext uri="{BB962C8B-B14F-4D97-AF65-F5344CB8AC3E}">
        <p14:creationId xmlns:p14="http://schemas.microsoft.com/office/powerpoint/2010/main" val="2662852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94" y="2428437"/>
            <a:ext cx="6172200" cy="22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5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Security Assessment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Examine network’s security risks</a:t>
            </a:r>
          </a:p>
          <a:p>
            <a:pPr lvl="1" eaLnBrk="1" hangingPunct="1"/>
            <a:r>
              <a:rPr lang="en-US" dirty="0"/>
              <a:t>Consider effects</a:t>
            </a:r>
          </a:p>
          <a:p>
            <a:pPr eaLnBrk="1" hangingPunct="1"/>
            <a:r>
              <a:rPr lang="en-US" dirty="0"/>
              <a:t>Different organization types</a:t>
            </a:r>
          </a:p>
          <a:p>
            <a:pPr lvl="1" eaLnBrk="1" hangingPunct="1"/>
            <a:r>
              <a:rPr lang="en-US" dirty="0"/>
              <a:t>Different network security risk levels</a:t>
            </a:r>
          </a:p>
          <a:p>
            <a:pPr eaLnBrk="1" hangingPunct="1"/>
            <a:r>
              <a:rPr lang="en-US" dirty="0"/>
              <a:t>Posture assessment</a:t>
            </a:r>
          </a:p>
          <a:p>
            <a:pPr lvl="1" eaLnBrk="1" hangingPunct="1"/>
            <a:r>
              <a:rPr lang="en-US" dirty="0"/>
              <a:t>Thorough network examination </a:t>
            </a:r>
          </a:p>
          <a:p>
            <a:pPr lvl="1" eaLnBrk="1" hangingPunct="1"/>
            <a:r>
              <a:rPr lang="en-US" dirty="0"/>
              <a:t>Determine possible compromise points</a:t>
            </a:r>
          </a:p>
          <a:p>
            <a:pPr lvl="1" eaLnBrk="1" hangingPunct="1"/>
            <a:r>
              <a:rPr lang="en-US" dirty="0"/>
              <a:t>Performed in-house by IT staff</a:t>
            </a:r>
          </a:p>
          <a:p>
            <a:pPr lvl="1" eaLnBrk="1" hangingPunct="1"/>
            <a:r>
              <a:rPr lang="en-US" dirty="0"/>
              <a:t>Performed by third party</a:t>
            </a:r>
          </a:p>
        </p:txBody>
      </p:sp>
    </p:spTree>
    <p:extLst>
      <p:ext uri="{BB962C8B-B14F-4D97-AF65-F5344CB8AC3E}">
        <p14:creationId xmlns:p14="http://schemas.microsoft.com/office/powerpoint/2010/main" val="2914102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Firewalls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Specialized device or computer installed with specialized software</a:t>
            </a:r>
          </a:p>
          <a:p>
            <a:pPr lvl="1" eaLnBrk="1" hangingPunct="1"/>
            <a:r>
              <a:rPr lang="en-US" dirty="0"/>
              <a:t>Selectively filters and blocks traffic between networks</a:t>
            </a:r>
          </a:p>
          <a:p>
            <a:pPr lvl="1" eaLnBrk="1" hangingPunct="1"/>
            <a:r>
              <a:rPr lang="en-US" dirty="0"/>
              <a:t>Involves hardware and software combination</a:t>
            </a:r>
          </a:p>
          <a:p>
            <a:pPr eaLnBrk="1" hangingPunct="1"/>
            <a:r>
              <a:rPr lang="en-US" dirty="0"/>
              <a:t>Firewall location</a:t>
            </a:r>
          </a:p>
          <a:p>
            <a:pPr lvl="1" eaLnBrk="1" hangingPunct="1"/>
            <a:r>
              <a:rPr lang="en-US" dirty="0"/>
              <a:t>Between two interconnected private networks</a:t>
            </a:r>
          </a:p>
          <a:p>
            <a:pPr lvl="1" eaLnBrk="1" hangingPunct="1"/>
            <a:r>
              <a:rPr lang="en-US" dirty="0"/>
              <a:t>Between private network and public network (network-based firewall)</a:t>
            </a:r>
          </a:p>
        </p:txBody>
      </p:sp>
    </p:spTree>
    <p:extLst>
      <p:ext uri="{BB962C8B-B14F-4D97-AF65-F5344CB8AC3E}">
        <p14:creationId xmlns:p14="http://schemas.microsoft.com/office/powerpoint/2010/main" val="383110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53" y="2000251"/>
            <a:ext cx="6122194" cy="21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95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Firewalls (cont’d.)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Packet-filtering firewall</a:t>
            </a:r>
          </a:p>
          <a:p>
            <a:pPr lvl="1" eaLnBrk="1" hangingPunct="1"/>
            <a:r>
              <a:rPr lang="en-US" dirty="0"/>
              <a:t>Simplest firewall</a:t>
            </a:r>
          </a:p>
          <a:p>
            <a:pPr lvl="1" eaLnBrk="1" hangingPunct="1"/>
            <a:r>
              <a:rPr lang="en-US" dirty="0"/>
              <a:t>Examines header of every entering packet</a:t>
            </a:r>
          </a:p>
          <a:p>
            <a:pPr lvl="1" eaLnBrk="1" hangingPunct="1"/>
            <a:r>
              <a:rPr lang="en-US" dirty="0"/>
              <a:t>Can block traffic entering or exiting a LAN</a:t>
            </a:r>
          </a:p>
          <a:p>
            <a:pPr eaLnBrk="1" hangingPunct="1"/>
            <a:r>
              <a:rPr lang="en-US" dirty="0"/>
              <a:t>Firewall default configuration</a:t>
            </a:r>
          </a:p>
          <a:p>
            <a:pPr lvl="1" eaLnBrk="1" hangingPunct="1"/>
            <a:r>
              <a:rPr lang="en-US" dirty="0"/>
              <a:t>Blocks most common security threats</a:t>
            </a:r>
          </a:p>
          <a:p>
            <a:pPr lvl="1" eaLnBrk="1" hangingPunct="1"/>
            <a:r>
              <a:rPr lang="en-US" dirty="0"/>
              <a:t>Preconfigured to accept and deny certain traffic types</a:t>
            </a:r>
          </a:p>
          <a:p>
            <a:pPr lvl="1" eaLnBrk="1" hangingPunct="1"/>
            <a:r>
              <a:rPr lang="en-US" dirty="0"/>
              <a:t>Network administrators often customize settings</a:t>
            </a:r>
          </a:p>
        </p:txBody>
      </p:sp>
    </p:spTree>
    <p:extLst>
      <p:ext uri="{BB962C8B-B14F-4D97-AF65-F5344CB8AC3E}">
        <p14:creationId xmlns:p14="http://schemas.microsoft.com/office/powerpoint/2010/main" val="244904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Firewalls (cont’d.)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Common packet-filtering firewall criteria</a:t>
            </a:r>
          </a:p>
          <a:p>
            <a:pPr lvl="1" eaLnBrk="1" hangingPunct="1"/>
            <a:r>
              <a:rPr lang="en-US" dirty="0"/>
              <a:t>Source, destination IP addresses</a:t>
            </a:r>
          </a:p>
          <a:p>
            <a:pPr lvl="1" eaLnBrk="1" hangingPunct="1"/>
            <a:r>
              <a:rPr lang="en-US" dirty="0"/>
              <a:t>Source, destination ports</a:t>
            </a:r>
          </a:p>
          <a:p>
            <a:pPr lvl="1" eaLnBrk="1" hangingPunct="1"/>
            <a:r>
              <a:rPr lang="en-US" dirty="0"/>
              <a:t>Flags set in the IP header</a:t>
            </a:r>
          </a:p>
          <a:p>
            <a:pPr lvl="1" eaLnBrk="1" hangingPunct="1"/>
            <a:r>
              <a:rPr lang="en-US" dirty="0"/>
              <a:t>Transmissions using UDP or ICMP protocols</a:t>
            </a:r>
          </a:p>
          <a:p>
            <a:pPr lvl="1" eaLnBrk="1" hangingPunct="1"/>
            <a:r>
              <a:rPr lang="en-US" dirty="0"/>
              <a:t>Packet’s status as first packet in new data stream, subsequent packet</a:t>
            </a:r>
          </a:p>
          <a:p>
            <a:pPr lvl="1" eaLnBrk="1" hangingPunct="1"/>
            <a:r>
              <a:rPr lang="en-US" dirty="0"/>
              <a:t>Packet’s status as inbound to, outbound from private network</a:t>
            </a:r>
          </a:p>
        </p:txBody>
      </p:sp>
    </p:spTree>
    <p:extLst>
      <p:ext uri="{BB962C8B-B14F-4D97-AF65-F5344CB8AC3E}">
        <p14:creationId xmlns:p14="http://schemas.microsoft.com/office/powerpoint/2010/main" val="4139954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Firewalls (cont’d.)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Port blocking</a:t>
            </a:r>
          </a:p>
          <a:p>
            <a:pPr lvl="1" eaLnBrk="1" hangingPunct="1"/>
            <a:r>
              <a:rPr lang="en-US" dirty="0"/>
              <a:t>Prevents connection to and transmission completion through ports</a:t>
            </a:r>
          </a:p>
          <a:p>
            <a:pPr eaLnBrk="1" hangingPunct="1"/>
            <a:r>
              <a:rPr lang="en-US" dirty="0"/>
              <a:t>Optional firewall functions</a:t>
            </a:r>
          </a:p>
          <a:p>
            <a:pPr lvl="1" eaLnBrk="1" hangingPunct="1"/>
            <a:r>
              <a:rPr lang="en-US" dirty="0"/>
              <a:t>Encryption</a:t>
            </a:r>
          </a:p>
          <a:p>
            <a:pPr lvl="1" eaLnBrk="1" hangingPunct="1"/>
            <a:r>
              <a:rPr lang="en-US" dirty="0"/>
              <a:t>User authentication</a:t>
            </a:r>
          </a:p>
          <a:p>
            <a:pPr lvl="1" eaLnBrk="1" hangingPunct="1"/>
            <a:r>
              <a:rPr lang="en-US" dirty="0"/>
              <a:t>Central management</a:t>
            </a:r>
          </a:p>
          <a:p>
            <a:pPr lvl="1" eaLnBrk="1" hangingPunct="1"/>
            <a:r>
              <a:rPr lang="en-US" dirty="0"/>
              <a:t>Easy rule establishment</a:t>
            </a:r>
          </a:p>
          <a:p>
            <a:pPr lvl="1" eaLnBrk="1" hangingPunct="1"/>
            <a:r>
              <a:rPr lang="en-US" dirty="0"/>
              <a:t>Filtering based on data contained in packets</a:t>
            </a:r>
          </a:p>
        </p:txBody>
      </p:sp>
    </p:spTree>
    <p:extLst>
      <p:ext uri="{BB962C8B-B14F-4D97-AF65-F5344CB8AC3E}">
        <p14:creationId xmlns:p14="http://schemas.microsoft.com/office/powerpoint/2010/main" val="1167804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Firewalls (cont’d.)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Optional firewall functions (cont’d.)</a:t>
            </a:r>
          </a:p>
          <a:p>
            <a:pPr lvl="1" eaLnBrk="1" hangingPunct="1"/>
            <a:r>
              <a:rPr lang="en-US" dirty="0"/>
              <a:t>Logging, auditing capabilities</a:t>
            </a:r>
          </a:p>
          <a:p>
            <a:pPr lvl="1" eaLnBrk="1" hangingPunct="1"/>
            <a:r>
              <a:rPr lang="en-US" dirty="0"/>
              <a:t>Protect internal LAN’s address identity</a:t>
            </a:r>
          </a:p>
          <a:p>
            <a:pPr lvl="1" eaLnBrk="1" hangingPunct="1"/>
            <a:r>
              <a:rPr lang="en-US" dirty="0"/>
              <a:t>Monitor data stream from end to end (stateful firewall)</a:t>
            </a:r>
          </a:p>
          <a:p>
            <a:pPr eaLnBrk="1" hangingPunct="1"/>
            <a:r>
              <a:rPr lang="en-US" dirty="0"/>
              <a:t>Tailoring a firewall</a:t>
            </a:r>
          </a:p>
          <a:p>
            <a:pPr lvl="1" eaLnBrk="1" hangingPunct="1"/>
            <a:r>
              <a:rPr lang="en-US" dirty="0"/>
              <a:t>Consider type of traffic to filter</a:t>
            </a:r>
          </a:p>
          <a:p>
            <a:pPr lvl="1" eaLnBrk="1" hangingPunct="1"/>
            <a:r>
              <a:rPr lang="en-US" dirty="0"/>
              <a:t>Consider exceptions to rules</a:t>
            </a:r>
          </a:p>
          <a:p>
            <a:pPr eaLnBrk="1" hangingPunct="1"/>
            <a:r>
              <a:rPr lang="en-US" dirty="0"/>
              <a:t>Packet-filtering firewalls</a:t>
            </a:r>
          </a:p>
          <a:p>
            <a:pPr lvl="1" eaLnBrk="1" hangingPunct="1"/>
            <a:r>
              <a:rPr lang="en-US" dirty="0"/>
              <a:t>Cannot distinguish user trying to breach firewall from authorized user </a:t>
            </a:r>
          </a:p>
        </p:txBody>
      </p:sp>
    </p:spTree>
    <p:extLst>
      <p:ext uri="{BB962C8B-B14F-4D97-AF65-F5344CB8AC3E}">
        <p14:creationId xmlns:p14="http://schemas.microsoft.com/office/powerpoint/2010/main" val="1681304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Scanning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Used during posture assessment</a:t>
            </a:r>
          </a:p>
          <a:p>
            <a:pPr lvl="1"/>
            <a:r>
              <a:rPr lang="en-US" dirty="0"/>
              <a:t>Duplicate hacker methods</a:t>
            </a:r>
          </a:p>
          <a:p>
            <a:r>
              <a:rPr lang="en-US" dirty="0"/>
              <a:t>NMAP (Network Mapper)</a:t>
            </a:r>
          </a:p>
          <a:p>
            <a:pPr lvl="1"/>
            <a:r>
              <a:rPr lang="en-US" dirty="0"/>
              <a:t>Designed to scan large networks</a:t>
            </a:r>
          </a:p>
          <a:p>
            <a:pPr lvl="1"/>
            <a:r>
              <a:rPr lang="en-US" dirty="0"/>
              <a:t>Provides information about network and hosts</a:t>
            </a:r>
          </a:p>
          <a:p>
            <a:pPr lvl="1"/>
            <a:r>
              <a:rPr lang="en-US" dirty="0"/>
              <a:t>Free to download</a:t>
            </a:r>
          </a:p>
          <a:p>
            <a:r>
              <a:rPr lang="en-US" dirty="0"/>
              <a:t>Nessus</a:t>
            </a:r>
          </a:p>
          <a:p>
            <a:pPr lvl="1"/>
            <a:r>
              <a:rPr lang="en-US" dirty="0"/>
              <a:t>Performs more sophisticated scans than NMAP</a:t>
            </a:r>
          </a:p>
        </p:txBody>
      </p:sp>
    </p:spTree>
    <p:extLst>
      <p:ext uri="{BB962C8B-B14F-4D97-AF65-F5344CB8AC3E}">
        <p14:creationId xmlns:p14="http://schemas.microsoft.com/office/powerpoint/2010/main" val="1996722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Honeypot</a:t>
            </a:r>
          </a:p>
          <a:p>
            <a:pPr lvl="1"/>
            <a:r>
              <a:rPr lang="en-US" dirty="0"/>
              <a:t>Decoy system that is purposefully vulnerable</a:t>
            </a:r>
          </a:p>
          <a:p>
            <a:pPr lvl="1"/>
            <a:r>
              <a:rPr lang="en-US" dirty="0"/>
              <a:t>Designed to fool hackers and gain information about their behavior</a:t>
            </a:r>
          </a:p>
          <a:p>
            <a:r>
              <a:rPr lang="en-US" dirty="0"/>
              <a:t>Honeynet</a:t>
            </a:r>
          </a:p>
          <a:p>
            <a:pPr lvl="1"/>
            <a:r>
              <a:rPr lang="en-US" dirty="0"/>
              <a:t>Network of honeypots</a:t>
            </a:r>
          </a:p>
        </p:txBody>
      </p:sp>
    </p:spTree>
    <p:extLst>
      <p:ext uri="{BB962C8B-B14F-4D97-AF65-F5344CB8AC3E}">
        <p14:creationId xmlns:p14="http://schemas.microsoft.com/office/powerpoint/2010/main" val="821634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NOS (Network Operating System) Security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Restrict user authorization</a:t>
            </a:r>
          </a:p>
          <a:p>
            <a:pPr lvl="1" eaLnBrk="1" hangingPunct="1"/>
            <a:r>
              <a:rPr lang="en-US" dirty="0"/>
              <a:t>Access to server files and directories</a:t>
            </a:r>
          </a:p>
          <a:p>
            <a:pPr lvl="1" eaLnBrk="1" hangingPunct="1"/>
            <a:r>
              <a:rPr lang="en-US" dirty="0"/>
              <a:t>Public rights </a:t>
            </a:r>
          </a:p>
          <a:p>
            <a:pPr lvl="2" eaLnBrk="1" hangingPunct="1"/>
            <a:r>
              <a:rPr lang="en-US" dirty="0"/>
              <a:t>Conferred to all users</a:t>
            </a:r>
          </a:p>
          <a:p>
            <a:pPr lvl="2" eaLnBrk="1" hangingPunct="1"/>
            <a:r>
              <a:rPr lang="en-US" dirty="0"/>
              <a:t>Very limited</a:t>
            </a:r>
          </a:p>
          <a:p>
            <a:pPr lvl="1" eaLnBrk="1" hangingPunct="1"/>
            <a:r>
              <a:rPr lang="en-US" dirty="0"/>
              <a:t>Group users according to security levels</a:t>
            </a:r>
          </a:p>
          <a:p>
            <a:pPr lvl="2" eaLnBrk="1" hangingPunct="1"/>
            <a:r>
              <a:rPr lang="en-US" dirty="0"/>
              <a:t>Assign additional rights</a:t>
            </a:r>
          </a:p>
        </p:txBody>
      </p:sp>
    </p:spTree>
    <p:extLst>
      <p:ext uri="{BB962C8B-B14F-4D97-AF65-F5344CB8AC3E}">
        <p14:creationId xmlns:p14="http://schemas.microsoft.com/office/powerpoint/2010/main" val="3878733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Logon Restrictions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Additional restrictions to strengthen security</a:t>
            </a:r>
          </a:p>
          <a:p>
            <a:pPr lvl="1" eaLnBrk="1" hangingPunct="1"/>
            <a:r>
              <a:rPr lang="en-US" dirty="0"/>
              <a:t>Time of day</a:t>
            </a:r>
          </a:p>
          <a:p>
            <a:pPr lvl="1" eaLnBrk="1" hangingPunct="1"/>
            <a:r>
              <a:rPr lang="en-US" dirty="0"/>
              <a:t>Total time logged on</a:t>
            </a:r>
          </a:p>
          <a:p>
            <a:pPr lvl="1" eaLnBrk="1" hangingPunct="1"/>
            <a:r>
              <a:rPr lang="en-US" dirty="0"/>
              <a:t>Source address</a:t>
            </a:r>
          </a:p>
          <a:p>
            <a:pPr lvl="1" eaLnBrk="1" hangingPunct="1"/>
            <a:r>
              <a:rPr lang="en-US" dirty="0"/>
              <a:t>Unsuccessful logon attempts</a:t>
            </a:r>
          </a:p>
        </p:txBody>
      </p:sp>
    </p:spTree>
    <p:extLst>
      <p:ext uri="{BB962C8B-B14F-4D97-AF65-F5344CB8AC3E}">
        <p14:creationId xmlns:p14="http://schemas.microsoft.com/office/powerpoint/2010/main" val="334336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Security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Hacker</a:t>
            </a:r>
          </a:p>
          <a:p>
            <a:pPr lvl="1"/>
            <a:r>
              <a:rPr lang="en-US" dirty="0"/>
              <a:t>Individual who gains unauthorized access to systems</a:t>
            </a:r>
          </a:p>
          <a:p>
            <a:r>
              <a:rPr lang="en-US" dirty="0"/>
              <a:t>Vulnerability</a:t>
            </a:r>
          </a:p>
          <a:p>
            <a:pPr lvl="1"/>
            <a:r>
              <a:rPr lang="en-US" dirty="0"/>
              <a:t>Weakness of a system, process, or architecture</a:t>
            </a:r>
          </a:p>
          <a:p>
            <a:r>
              <a:rPr lang="en-US" dirty="0"/>
              <a:t>Exploit</a:t>
            </a:r>
          </a:p>
          <a:p>
            <a:pPr lvl="1"/>
            <a:r>
              <a:rPr lang="en-US" dirty="0"/>
              <a:t>Means of taking advantage of a vulnerability</a:t>
            </a:r>
          </a:p>
          <a:p>
            <a:r>
              <a:rPr lang="en-US" dirty="0"/>
              <a:t>Zero-day exploit</a:t>
            </a:r>
          </a:p>
          <a:p>
            <a:pPr lvl="1"/>
            <a:r>
              <a:rPr lang="en-US" dirty="0"/>
              <a:t>Taking advantage of undiscovered software vulnerability</a:t>
            </a:r>
          </a:p>
          <a:p>
            <a:pPr lvl="1"/>
            <a:r>
              <a:rPr lang="en-US" dirty="0"/>
              <a:t>Most vulnerabilities are well known</a:t>
            </a:r>
          </a:p>
        </p:txBody>
      </p:sp>
    </p:spTree>
    <p:extLst>
      <p:ext uri="{BB962C8B-B14F-4D97-AF65-F5344CB8AC3E}">
        <p14:creationId xmlns:p14="http://schemas.microsoft.com/office/powerpoint/2010/main" val="3752967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Passwords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Choosing secure password</a:t>
            </a:r>
          </a:p>
          <a:p>
            <a:pPr lvl="1" eaLnBrk="1" hangingPunct="1"/>
            <a:r>
              <a:rPr lang="en-US" dirty="0"/>
              <a:t>Guards against unauthorized access</a:t>
            </a:r>
          </a:p>
          <a:p>
            <a:pPr lvl="1" eaLnBrk="1" hangingPunct="1"/>
            <a:r>
              <a:rPr lang="en-US" dirty="0"/>
              <a:t>Easy, inexpensive</a:t>
            </a:r>
          </a:p>
          <a:p>
            <a:pPr eaLnBrk="1" hangingPunct="1"/>
            <a:r>
              <a:rPr lang="en-US" dirty="0"/>
              <a:t>Communicate password guidelines</a:t>
            </a:r>
          </a:p>
          <a:p>
            <a:pPr lvl="1" eaLnBrk="1" hangingPunct="1"/>
            <a:r>
              <a:rPr lang="en-US" dirty="0"/>
              <a:t>Use security policy</a:t>
            </a:r>
          </a:p>
          <a:p>
            <a:pPr lvl="1" eaLnBrk="1" hangingPunct="1"/>
            <a:r>
              <a:rPr lang="en-US" dirty="0"/>
              <a:t>Stress importance of company’s financial, personnel data security</a:t>
            </a:r>
          </a:p>
        </p:txBody>
      </p:sp>
    </p:spTree>
    <p:extLst>
      <p:ext uri="{BB962C8B-B14F-4D97-AF65-F5344CB8AC3E}">
        <p14:creationId xmlns:p14="http://schemas.microsoft.com/office/powerpoint/2010/main" val="394736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Passwords (cont’d.)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Tips</a:t>
            </a:r>
          </a:p>
          <a:p>
            <a:pPr lvl="1" eaLnBrk="1" hangingPunct="1"/>
            <a:r>
              <a:rPr lang="en-US" dirty="0"/>
              <a:t>Change system default passwords</a:t>
            </a:r>
          </a:p>
          <a:p>
            <a:pPr lvl="1" eaLnBrk="1" hangingPunct="1"/>
            <a:r>
              <a:rPr lang="en-US" dirty="0"/>
              <a:t>Do not use familiar information or dictionary words</a:t>
            </a:r>
          </a:p>
          <a:p>
            <a:pPr lvl="2" eaLnBrk="1" hangingPunct="1"/>
            <a:r>
              <a:rPr lang="en-US" dirty="0"/>
              <a:t>Dictionary attack</a:t>
            </a:r>
          </a:p>
          <a:p>
            <a:pPr lvl="1" eaLnBrk="1" hangingPunct="1"/>
            <a:r>
              <a:rPr lang="en-US" dirty="0"/>
              <a:t>Use long passwords</a:t>
            </a:r>
          </a:p>
          <a:p>
            <a:pPr lvl="2" eaLnBrk="1" hangingPunct="1"/>
            <a:r>
              <a:rPr lang="en-US" dirty="0"/>
              <a:t>Letters, numbers, special characters</a:t>
            </a:r>
          </a:p>
          <a:p>
            <a:pPr lvl="1" eaLnBrk="1" hangingPunct="1"/>
            <a:r>
              <a:rPr lang="en-US" dirty="0"/>
              <a:t>Do not write down or share</a:t>
            </a:r>
          </a:p>
          <a:p>
            <a:pPr lvl="1" eaLnBrk="1" hangingPunct="1"/>
            <a:r>
              <a:rPr lang="en-US" dirty="0"/>
              <a:t>Change frequently</a:t>
            </a:r>
          </a:p>
          <a:p>
            <a:pPr lvl="1" eaLnBrk="1" hangingPunct="1"/>
            <a:r>
              <a:rPr lang="en-US" dirty="0"/>
              <a:t>Do not reuse</a:t>
            </a:r>
          </a:p>
          <a:p>
            <a:pPr lvl="1" eaLnBrk="1" hangingPunct="1"/>
            <a:r>
              <a:rPr lang="en-US" dirty="0"/>
              <a:t>Use different passwords for different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975845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Encryption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Use of algorithm to scramble data</a:t>
            </a:r>
          </a:p>
          <a:p>
            <a:pPr lvl="1" eaLnBrk="1" hangingPunct="1"/>
            <a:r>
              <a:rPr lang="en-US" dirty="0"/>
              <a:t>Format read by algorithm reversal (decryption)</a:t>
            </a:r>
          </a:p>
          <a:p>
            <a:pPr eaLnBrk="1" hangingPunct="1"/>
            <a:r>
              <a:rPr lang="en-US" dirty="0"/>
              <a:t>Designed to keep information private</a:t>
            </a:r>
          </a:p>
          <a:p>
            <a:pPr eaLnBrk="1" hangingPunct="1"/>
            <a:r>
              <a:rPr lang="en-US" dirty="0"/>
              <a:t>Many encryption forms exist</a:t>
            </a:r>
          </a:p>
          <a:p>
            <a:pPr eaLnBrk="1" hangingPunct="1"/>
            <a:r>
              <a:rPr lang="en-US" dirty="0"/>
              <a:t>Provides assurances</a:t>
            </a:r>
          </a:p>
          <a:p>
            <a:pPr lvl="1" eaLnBrk="1" hangingPunct="1"/>
            <a:r>
              <a:rPr lang="en-US" dirty="0"/>
              <a:t>Data not modified between being sent and received</a:t>
            </a:r>
          </a:p>
          <a:p>
            <a:pPr lvl="1" eaLnBrk="1" hangingPunct="1"/>
            <a:r>
              <a:rPr lang="en-US" dirty="0"/>
              <a:t>Data can be viewed only by intended recipient</a:t>
            </a:r>
          </a:p>
          <a:p>
            <a:pPr lvl="1" eaLnBrk="1" hangingPunct="1"/>
            <a:r>
              <a:rPr lang="en-US" dirty="0"/>
              <a:t>Data was not forged by an intruder</a:t>
            </a:r>
          </a:p>
        </p:txBody>
      </p:sp>
    </p:spTree>
    <p:extLst>
      <p:ext uri="{BB962C8B-B14F-4D97-AF65-F5344CB8AC3E}">
        <p14:creationId xmlns:p14="http://schemas.microsoft.com/office/powerpoint/2010/main" val="1569821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Key Encryption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Random string of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Woven into original data’s bits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Generates unique data block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Ciphertext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Scrambled data block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Brute force attack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Attempt to discover key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Trying numerous possible character combinations</a:t>
            </a:r>
          </a:p>
        </p:txBody>
      </p:sp>
    </p:spTree>
    <p:extLst>
      <p:ext uri="{BB962C8B-B14F-4D97-AF65-F5344CB8AC3E}">
        <p14:creationId xmlns:p14="http://schemas.microsoft.com/office/powerpoint/2010/main" val="2215011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97" y="1865603"/>
            <a:ext cx="5940939" cy="33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550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Key Encryption (cont’d.)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Private key encryption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Data encrypted using single key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Known only by sender and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Symmetric encryption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Same key used during both encryption and decryption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DES (Data Encryption Standard)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Most popular private key encryption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IBM developed (1970s)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56-bit key: secure at the time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Triple 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Weaves 56-bit key three times</a:t>
            </a:r>
          </a:p>
        </p:txBody>
      </p:sp>
    </p:spTree>
    <p:extLst>
      <p:ext uri="{BB962C8B-B14F-4D97-AF65-F5344CB8AC3E}">
        <p14:creationId xmlns:p14="http://schemas.microsoft.com/office/powerpoint/2010/main" val="1795219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17767" y="5404082"/>
            <a:ext cx="2759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Private key encryption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76" y="1676716"/>
            <a:ext cx="4472026" cy="360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59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Key Encryption (cont’d.)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AES (Advanced Encryption Standard)</a:t>
            </a:r>
          </a:p>
          <a:p>
            <a:pPr lvl="1" eaLnBrk="1" hangingPunct="1"/>
            <a:r>
              <a:rPr lang="en-US" dirty="0"/>
              <a:t>Weaves 128, 160, 192, 256 bit keys through data multiple times</a:t>
            </a:r>
          </a:p>
          <a:p>
            <a:pPr lvl="1" eaLnBrk="1" hangingPunct="1"/>
            <a:r>
              <a:rPr lang="en-US" dirty="0"/>
              <a:t>Popular form uses Rijndael algorithm</a:t>
            </a:r>
          </a:p>
          <a:p>
            <a:pPr lvl="2" eaLnBrk="1" hangingPunct="1"/>
            <a:r>
              <a:rPr lang="en-US" dirty="0"/>
              <a:t>More secure than DES</a:t>
            </a:r>
          </a:p>
          <a:p>
            <a:pPr lvl="2" eaLnBrk="1" hangingPunct="1"/>
            <a:r>
              <a:rPr lang="en-US" dirty="0"/>
              <a:t>Much faster than Triple DES</a:t>
            </a:r>
          </a:p>
          <a:p>
            <a:pPr lvl="1" eaLnBrk="1" hangingPunct="1"/>
            <a:r>
              <a:rPr lang="en-US" dirty="0"/>
              <a:t>Replaced DES in high security level situations</a:t>
            </a:r>
          </a:p>
          <a:p>
            <a:pPr eaLnBrk="1" hangingPunct="1"/>
            <a:r>
              <a:rPr lang="en-US" dirty="0"/>
              <a:t>Private key encryption drawback</a:t>
            </a:r>
          </a:p>
          <a:p>
            <a:pPr lvl="1" eaLnBrk="1" hangingPunct="1"/>
            <a:r>
              <a:rPr lang="en-US" dirty="0"/>
              <a:t>Sender must somehow share key with recipient</a:t>
            </a:r>
          </a:p>
        </p:txBody>
      </p:sp>
    </p:spTree>
    <p:extLst>
      <p:ext uri="{BB962C8B-B14F-4D97-AF65-F5344CB8AC3E}">
        <p14:creationId xmlns:p14="http://schemas.microsoft.com/office/powerpoint/2010/main" val="1679411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Key Encryption (cont’d.)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Public key encryption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Data encrypted using two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Private key: user knows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Public key: anyone may request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Public key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Publicly accessible host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Freely provides users’ public keys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Key pair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Combination of public key and private key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Asymmetric encryption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Requires two different keys</a:t>
            </a:r>
          </a:p>
        </p:txBody>
      </p:sp>
    </p:spTree>
    <p:extLst>
      <p:ext uri="{BB962C8B-B14F-4D97-AF65-F5344CB8AC3E}">
        <p14:creationId xmlns:p14="http://schemas.microsoft.com/office/powerpoint/2010/main" val="4193537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600" y="3143251"/>
            <a:ext cx="1515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Public key encryption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09" y="1196891"/>
            <a:ext cx="320913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5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Risks Associated with People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Half of all security breaches</a:t>
            </a:r>
          </a:p>
          <a:p>
            <a:pPr lvl="1" eaLnBrk="1" hangingPunct="1"/>
            <a:r>
              <a:rPr lang="en-US" dirty="0"/>
              <a:t>Human errors, ignorance, omissions</a:t>
            </a:r>
          </a:p>
          <a:p>
            <a:pPr eaLnBrk="1" hangingPunct="1"/>
            <a:r>
              <a:rPr lang="en-US" dirty="0"/>
              <a:t>Social engineering</a:t>
            </a:r>
          </a:p>
          <a:p>
            <a:pPr lvl="1" eaLnBrk="1" hangingPunct="1"/>
            <a:r>
              <a:rPr lang="en-US" dirty="0"/>
              <a:t>Strategy to gain password</a:t>
            </a:r>
          </a:p>
          <a:p>
            <a:pPr lvl="1" eaLnBrk="1" hangingPunct="1"/>
            <a:r>
              <a:rPr lang="en-US" dirty="0"/>
              <a:t>Phishing</a:t>
            </a:r>
          </a:p>
          <a:p>
            <a:pPr lvl="2" eaLnBrk="1" hangingPunct="1"/>
            <a:r>
              <a:rPr lang="en-US" dirty="0"/>
              <a:t>Glean access, authentication information</a:t>
            </a:r>
          </a:p>
          <a:p>
            <a:pPr lvl="2" eaLnBrk="1" hangingPunct="1"/>
            <a:r>
              <a:rPr lang="en-US" dirty="0"/>
              <a:t>Pose as someone needing information</a:t>
            </a:r>
          </a:p>
          <a:p>
            <a:pPr eaLnBrk="1" hangingPunct="1"/>
            <a:r>
              <a:rPr lang="en-US" dirty="0"/>
              <a:t>Many risks associated with people exist</a:t>
            </a:r>
          </a:p>
          <a:p>
            <a:pPr eaLnBrk="1" hangingPunct="1"/>
            <a:r>
              <a:rPr lang="en-US" dirty="0"/>
              <a:t>Easiest way to circumvent network security</a:t>
            </a:r>
          </a:p>
          <a:p>
            <a:pPr lvl="1" eaLnBrk="1" hangingPunct="1"/>
            <a:r>
              <a:rPr lang="en-US" dirty="0"/>
              <a:t>Take advantage of human error</a:t>
            </a:r>
          </a:p>
        </p:txBody>
      </p:sp>
    </p:spTree>
    <p:extLst>
      <p:ext uri="{BB962C8B-B14F-4D97-AF65-F5344CB8AC3E}">
        <p14:creationId xmlns:p14="http://schemas.microsoft.com/office/powerpoint/2010/main" val="794544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Key Encryption (cont’d.)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Diffie-Hellman (1975)</a:t>
            </a:r>
          </a:p>
          <a:p>
            <a:pPr lvl="1" eaLnBrk="1" hangingPunct="1"/>
            <a:r>
              <a:rPr lang="en-US" dirty="0"/>
              <a:t>First public key algorithm</a:t>
            </a:r>
          </a:p>
          <a:p>
            <a:pPr eaLnBrk="1" hangingPunct="1"/>
            <a:r>
              <a:rPr lang="en-US" dirty="0"/>
              <a:t>RSA</a:t>
            </a:r>
          </a:p>
          <a:p>
            <a:pPr lvl="1" eaLnBrk="1" hangingPunct="1"/>
            <a:r>
              <a:rPr lang="en-US" dirty="0"/>
              <a:t>Most popular</a:t>
            </a:r>
          </a:p>
          <a:p>
            <a:pPr lvl="1" eaLnBrk="1" hangingPunct="1"/>
            <a:r>
              <a:rPr lang="en-US" dirty="0"/>
              <a:t>Key creation</a:t>
            </a:r>
          </a:p>
          <a:p>
            <a:pPr lvl="2" eaLnBrk="1" hangingPunct="1"/>
            <a:r>
              <a:rPr lang="en-US" dirty="0"/>
              <a:t>Choose two large prime numbers, multiplying together</a:t>
            </a:r>
          </a:p>
          <a:p>
            <a:pPr lvl="1" eaLnBrk="1" hangingPunct="1"/>
            <a:r>
              <a:rPr lang="en-US" dirty="0"/>
              <a:t>May be used in conjunction with RC4</a:t>
            </a:r>
          </a:p>
          <a:p>
            <a:pPr lvl="2" eaLnBrk="1" hangingPunct="1"/>
            <a:r>
              <a:rPr lang="en-US" dirty="0"/>
              <a:t>Weaves key with data multiple times, as computer issues data stream</a:t>
            </a:r>
          </a:p>
        </p:txBody>
      </p:sp>
    </p:spTree>
    <p:extLst>
      <p:ext uri="{BB962C8B-B14F-4D97-AF65-F5344CB8AC3E}">
        <p14:creationId xmlns:p14="http://schemas.microsoft.com/office/powerpoint/2010/main" val="3490614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Key Encryption (cont’d.)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RC4</a:t>
            </a:r>
          </a:p>
          <a:p>
            <a:pPr lvl="1" eaLnBrk="1" hangingPunct="1"/>
            <a:r>
              <a:rPr lang="en-US" dirty="0"/>
              <a:t>Key up to 2048 bits long</a:t>
            </a:r>
          </a:p>
          <a:p>
            <a:pPr lvl="1" eaLnBrk="1" hangingPunct="1"/>
            <a:r>
              <a:rPr lang="en-US" dirty="0"/>
              <a:t>Highly secure and fast</a:t>
            </a:r>
          </a:p>
          <a:p>
            <a:pPr eaLnBrk="1" hangingPunct="1"/>
            <a:r>
              <a:rPr lang="en-US" dirty="0"/>
              <a:t>Digital certificate</a:t>
            </a:r>
          </a:p>
          <a:p>
            <a:pPr lvl="1" eaLnBrk="1" hangingPunct="1"/>
            <a:r>
              <a:rPr lang="en-US" dirty="0"/>
              <a:t>Password-protected, encrypted file</a:t>
            </a:r>
          </a:p>
          <a:p>
            <a:pPr lvl="1" eaLnBrk="1" hangingPunct="1"/>
            <a:r>
              <a:rPr lang="en-US" dirty="0"/>
              <a:t>Holds identification information</a:t>
            </a:r>
          </a:p>
          <a:p>
            <a:pPr lvl="1" eaLnBrk="1" hangingPunct="1"/>
            <a:r>
              <a:rPr lang="en-US" dirty="0"/>
              <a:t>Includes public key</a:t>
            </a:r>
          </a:p>
        </p:txBody>
      </p:sp>
    </p:spTree>
    <p:extLst>
      <p:ext uri="{BB962C8B-B14F-4D97-AF65-F5344CB8AC3E}">
        <p14:creationId xmlns:p14="http://schemas.microsoft.com/office/powerpoint/2010/main" val="3598628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Key Encryption (cont’d.)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CA (certificate authority)</a:t>
            </a:r>
          </a:p>
          <a:p>
            <a:pPr lvl="1" eaLnBrk="1" hangingPunct="1"/>
            <a:r>
              <a:rPr lang="en-US" dirty="0"/>
              <a:t>Issues, maintains digital certificates</a:t>
            </a:r>
          </a:p>
          <a:p>
            <a:pPr lvl="1" eaLnBrk="1" hangingPunct="1"/>
            <a:r>
              <a:rPr lang="en-US" dirty="0"/>
              <a:t>Example: Verisign</a:t>
            </a:r>
          </a:p>
          <a:p>
            <a:pPr eaLnBrk="1" hangingPunct="1"/>
            <a:r>
              <a:rPr lang="en-US" dirty="0"/>
              <a:t>PKI (public key infrastructure)</a:t>
            </a:r>
          </a:p>
          <a:p>
            <a:pPr lvl="1" eaLnBrk="1" hangingPunct="1"/>
            <a:r>
              <a:rPr lang="en-US" dirty="0"/>
              <a:t>Use of certificate authorities to associate public keys with certain users</a:t>
            </a:r>
          </a:p>
        </p:txBody>
      </p:sp>
    </p:spTree>
    <p:extLst>
      <p:ext uri="{BB962C8B-B14F-4D97-AF65-F5344CB8AC3E}">
        <p14:creationId xmlns:p14="http://schemas.microsoft.com/office/powerpoint/2010/main" val="1983865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PGP (Pretty Good Privacy)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Secures e-mail transmissions</a:t>
            </a:r>
          </a:p>
          <a:p>
            <a:pPr eaLnBrk="1" hangingPunct="1"/>
            <a:r>
              <a:rPr lang="en-US" dirty="0"/>
              <a:t>Developed by Phil Zimmerman (1990s)</a:t>
            </a:r>
          </a:p>
          <a:p>
            <a:pPr eaLnBrk="1" hangingPunct="1"/>
            <a:r>
              <a:rPr lang="en-US" dirty="0"/>
              <a:t>Public key encryption system</a:t>
            </a:r>
          </a:p>
          <a:p>
            <a:pPr lvl="1" eaLnBrk="1" hangingPunct="1"/>
            <a:r>
              <a:rPr lang="en-US" dirty="0"/>
              <a:t>Verifies e-mail sender authenticity</a:t>
            </a:r>
          </a:p>
          <a:p>
            <a:pPr lvl="1" eaLnBrk="1" hangingPunct="1"/>
            <a:r>
              <a:rPr lang="en-US" dirty="0"/>
              <a:t>Encrypts e-mail data in transmission</a:t>
            </a:r>
          </a:p>
          <a:p>
            <a:pPr eaLnBrk="1" hangingPunct="1"/>
            <a:r>
              <a:rPr lang="en-US" dirty="0"/>
              <a:t>Administered at MIT</a:t>
            </a:r>
          </a:p>
          <a:p>
            <a:pPr eaLnBrk="1" hangingPunct="1"/>
            <a:r>
              <a:rPr lang="en-US" dirty="0"/>
              <a:t>Freely available </a:t>
            </a:r>
          </a:p>
          <a:p>
            <a:pPr lvl="1" eaLnBrk="1" hangingPunct="1"/>
            <a:r>
              <a:rPr lang="en-US" dirty="0"/>
              <a:t>Open source and proprietary</a:t>
            </a:r>
          </a:p>
          <a:p>
            <a:pPr eaLnBrk="1" hangingPunct="1"/>
            <a:r>
              <a:rPr lang="en-US" dirty="0"/>
              <a:t>Also used to encrypt storage device data</a:t>
            </a:r>
          </a:p>
        </p:txBody>
      </p:sp>
    </p:spTree>
    <p:extLst>
      <p:ext uri="{BB962C8B-B14F-4D97-AF65-F5344CB8AC3E}">
        <p14:creationId xmlns:p14="http://schemas.microsoft.com/office/powerpoint/2010/main" val="2274627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SSL (Secure Sockets Layer)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Encrypts TCP/IP transmissions</a:t>
            </a:r>
          </a:p>
          <a:p>
            <a:pPr lvl="1" eaLnBrk="1" hangingPunct="1"/>
            <a:r>
              <a:rPr lang="en-US" dirty="0"/>
              <a:t>Web pages and Web form data between client and server</a:t>
            </a:r>
          </a:p>
          <a:p>
            <a:pPr lvl="1" eaLnBrk="1" hangingPunct="1"/>
            <a:r>
              <a:rPr lang="en-US" dirty="0"/>
              <a:t>Uses public key encryption technology</a:t>
            </a:r>
          </a:p>
          <a:p>
            <a:pPr eaLnBrk="1" hangingPunct="1"/>
            <a:r>
              <a:rPr lang="en-US" dirty="0"/>
              <a:t>Web pages using HTTPS</a:t>
            </a:r>
          </a:p>
          <a:p>
            <a:pPr lvl="1" eaLnBrk="1" hangingPunct="1"/>
            <a:r>
              <a:rPr lang="en-US" dirty="0"/>
              <a:t>HTTP over Secure Sockets Layer, HTTP Secure</a:t>
            </a:r>
          </a:p>
          <a:p>
            <a:pPr lvl="1" eaLnBrk="1" hangingPunct="1"/>
            <a:r>
              <a:rPr lang="en-US" dirty="0"/>
              <a:t>Data transferred from server to client (vice versa) using SSL encryption</a:t>
            </a:r>
          </a:p>
          <a:p>
            <a:pPr eaLnBrk="1" hangingPunct="1"/>
            <a:r>
              <a:rPr lang="en-US" dirty="0"/>
              <a:t>HTTPS uses TCP port 443</a:t>
            </a:r>
          </a:p>
        </p:txBody>
      </p:sp>
    </p:spTree>
    <p:extLst>
      <p:ext uri="{BB962C8B-B14F-4D97-AF65-F5344CB8AC3E}">
        <p14:creationId xmlns:p14="http://schemas.microsoft.com/office/powerpoint/2010/main" val="8048921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SSH (Secure Shell)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Collection of protocols</a:t>
            </a:r>
          </a:p>
          <a:p>
            <a:pPr eaLnBrk="1" hangingPunct="1"/>
            <a:r>
              <a:rPr lang="en-US" dirty="0"/>
              <a:t>Provides Telnet capabilities with security</a:t>
            </a:r>
          </a:p>
          <a:p>
            <a:pPr eaLnBrk="1" hangingPunct="1"/>
            <a:r>
              <a:rPr lang="en-US" dirty="0"/>
              <a:t>Guards against security threats</a:t>
            </a:r>
          </a:p>
          <a:p>
            <a:pPr lvl="1" eaLnBrk="1" hangingPunct="1"/>
            <a:r>
              <a:rPr lang="en-US" dirty="0"/>
              <a:t>Unauthorized host access</a:t>
            </a:r>
          </a:p>
          <a:p>
            <a:pPr lvl="1" eaLnBrk="1" hangingPunct="1"/>
            <a:r>
              <a:rPr lang="en-US" dirty="0"/>
              <a:t>IP spoofing</a:t>
            </a:r>
          </a:p>
          <a:p>
            <a:pPr lvl="1" eaLnBrk="1" hangingPunct="1"/>
            <a:r>
              <a:rPr lang="en-US" dirty="0"/>
              <a:t>Interception of data in transit</a:t>
            </a:r>
          </a:p>
          <a:p>
            <a:pPr lvl="1" eaLnBrk="1" hangingPunct="1"/>
            <a:r>
              <a:rPr lang="en-US" dirty="0"/>
              <a:t>DNS spoofing</a:t>
            </a:r>
          </a:p>
          <a:p>
            <a:pPr eaLnBrk="1" hangingPunct="1"/>
            <a:r>
              <a:rPr lang="en-US" dirty="0"/>
              <a:t>Encryption algorithm (depends on version)</a:t>
            </a:r>
          </a:p>
          <a:p>
            <a:pPr lvl="1" eaLnBrk="1" hangingPunct="1"/>
            <a:r>
              <a:rPr lang="en-US" dirty="0"/>
              <a:t>DES, Triple DES, RSA, Kerberos, others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000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SCP (Secure CoPy) and SFTP (Secure File Transfer Protocol)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SCP (Secure CoPy) utility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Extension to OpenSSH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Allows copying of files from one host to another securely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Replaces insecure file copy protocols (FTP)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Included with UNIX, Linux, and Macintosh OS X operating systems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Windows operating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 SSH programs include SCP utility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Separate freeware SCP application: WinSCP</a:t>
            </a:r>
          </a:p>
        </p:txBody>
      </p:sp>
    </p:spTree>
    <p:extLst>
      <p:ext uri="{BB962C8B-B14F-4D97-AF65-F5344CB8AC3E}">
        <p14:creationId xmlns:p14="http://schemas.microsoft.com/office/powerpoint/2010/main" val="310073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IPSec (Internet Protocol Security)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Defines encryption, authentication, key management for TCP/IP transmissions</a:t>
            </a:r>
          </a:p>
          <a:p>
            <a:pPr eaLnBrk="1" hangingPunct="1"/>
            <a:r>
              <a:rPr lang="en-US" dirty="0"/>
              <a:t>Enhancement to IPv4</a:t>
            </a:r>
          </a:p>
          <a:p>
            <a:pPr eaLnBrk="1" hangingPunct="1"/>
            <a:r>
              <a:rPr lang="en-US" dirty="0"/>
              <a:t>Native IPv6 standard</a:t>
            </a:r>
          </a:p>
          <a:p>
            <a:pPr eaLnBrk="1" hangingPunct="1"/>
            <a:r>
              <a:rPr lang="en-US" dirty="0"/>
              <a:t>Difference from other methods</a:t>
            </a:r>
          </a:p>
          <a:p>
            <a:pPr lvl="1" eaLnBrk="1" hangingPunct="1"/>
            <a:r>
              <a:rPr lang="en-US" dirty="0"/>
              <a:t>Encrypts data</a:t>
            </a:r>
          </a:p>
          <a:p>
            <a:pPr lvl="2" eaLnBrk="1" hangingPunct="1"/>
            <a:r>
              <a:rPr lang="en-US" dirty="0"/>
              <a:t>Adds security information to all IP packet headers</a:t>
            </a:r>
          </a:p>
          <a:p>
            <a:pPr lvl="1" eaLnBrk="1" hangingPunct="1"/>
            <a:r>
              <a:rPr lang="en-US" dirty="0"/>
              <a:t>Transforms data packets</a:t>
            </a:r>
          </a:p>
          <a:p>
            <a:pPr lvl="1" eaLnBrk="1" hangingPunct="1"/>
            <a:r>
              <a:rPr lang="en-US" dirty="0"/>
              <a:t>Operates at Network layer (Layer 3)</a:t>
            </a:r>
          </a:p>
        </p:txBody>
      </p:sp>
    </p:spTree>
    <p:extLst>
      <p:ext uri="{BB962C8B-B14F-4D97-AF65-F5344CB8AC3E}">
        <p14:creationId xmlns:p14="http://schemas.microsoft.com/office/powerpoint/2010/main" val="2515905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IPSec (cont’d.)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Two phase authentication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Key management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Two nodes agree on common parameters for key use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IKE (Internet Key Exchange)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Encryption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AH (authentication header)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ESP (Encapsulating Security Payload)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Used with any TCP/IP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Most commonly runs on routers, connectivity devices in VPN context</a:t>
            </a:r>
          </a:p>
        </p:txBody>
      </p:sp>
    </p:spTree>
    <p:extLst>
      <p:ext uri="{BB962C8B-B14F-4D97-AF65-F5344CB8AC3E}">
        <p14:creationId xmlns:p14="http://schemas.microsoft.com/office/powerpoint/2010/main" val="1952946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Authentication Protocols (some…not all)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Authentication</a:t>
            </a:r>
          </a:p>
          <a:p>
            <a:pPr lvl="1" eaLnBrk="1" hangingPunct="1"/>
            <a:r>
              <a:rPr lang="en-US" dirty="0"/>
              <a:t>Process of verifying user’s credentials</a:t>
            </a:r>
          </a:p>
          <a:p>
            <a:pPr lvl="2" eaLnBrk="1" hangingPunct="1"/>
            <a:r>
              <a:rPr lang="en-US" dirty="0"/>
              <a:t>Grant user access to secured resources</a:t>
            </a:r>
          </a:p>
          <a:p>
            <a:pPr eaLnBrk="1" hangingPunct="1"/>
            <a:r>
              <a:rPr lang="en-US" dirty="0"/>
              <a:t>Authentication protocols</a:t>
            </a:r>
          </a:p>
          <a:p>
            <a:pPr lvl="1" eaLnBrk="1" hangingPunct="1"/>
            <a:r>
              <a:rPr lang="en-US" dirty="0"/>
              <a:t>Rules computers follow to accomplish authentication</a:t>
            </a:r>
          </a:p>
          <a:p>
            <a:pPr eaLnBrk="1" hangingPunct="1"/>
            <a:r>
              <a:rPr lang="en-US" dirty="0"/>
              <a:t>Several authentication protocol types</a:t>
            </a:r>
          </a:p>
          <a:p>
            <a:pPr lvl="1" eaLnBrk="1" hangingPunct="1"/>
            <a:r>
              <a:rPr lang="en-US" dirty="0"/>
              <a:t>Vary by encryption scheme:</a:t>
            </a:r>
          </a:p>
          <a:p>
            <a:pPr lvl="2" eaLnBrk="1" hangingPunct="1"/>
            <a:r>
              <a:rPr lang="en-US" dirty="0"/>
              <a:t>And steps taken to verify credentials</a:t>
            </a:r>
          </a:p>
        </p:txBody>
      </p:sp>
    </p:spTree>
    <p:extLst>
      <p:ext uri="{BB962C8B-B14F-4D97-AF65-F5344CB8AC3E}">
        <p14:creationId xmlns:p14="http://schemas.microsoft.com/office/powerpoint/2010/main" val="45746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Risks Associated with Transmission and Hardware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Physical, Data Link, and Network layer security risks</a:t>
            </a:r>
          </a:p>
          <a:p>
            <a:pPr lvl="1" eaLnBrk="1" hangingPunct="1"/>
            <a:r>
              <a:rPr lang="en-US" dirty="0"/>
              <a:t>Require more technical sophistication</a:t>
            </a:r>
          </a:p>
          <a:p>
            <a:pPr eaLnBrk="1" hangingPunct="1"/>
            <a:r>
              <a:rPr lang="en-US" dirty="0"/>
              <a:t>Risks inherent in network hardware and design</a:t>
            </a:r>
          </a:p>
          <a:p>
            <a:pPr lvl="1" eaLnBrk="1" hangingPunct="1"/>
            <a:r>
              <a:rPr lang="en-US" dirty="0"/>
              <a:t>Transmission interception</a:t>
            </a:r>
          </a:p>
          <a:p>
            <a:pPr lvl="2" eaLnBrk="1" hangingPunct="1"/>
            <a:r>
              <a:rPr lang="en-US" dirty="0"/>
              <a:t>Man-in-the-middle attack</a:t>
            </a:r>
          </a:p>
          <a:p>
            <a:pPr lvl="1" eaLnBrk="1" hangingPunct="1"/>
            <a:r>
              <a:rPr lang="en-US" dirty="0"/>
              <a:t>Eavesdropping</a:t>
            </a:r>
          </a:p>
          <a:p>
            <a:pPr lvl="2" eaLnBrk="1" hangingPunct="1"/>
            <a:r>
              <a:rPr lang="en-US" dirty="0"/>
              <a:t>Networks connecting to Internet via leased public lines</a:t>
            </a:r>
          </a:p>
          <a:p>
            <a:pPr lvl="1" eaLnBrk="1" hangingPunct="1"/>
            <a:r>
              <a:rPr lang="en-US" dirty="0"/>
              <a:t>Sniffing</a:t>
            </a:r>
          </a:p>
          <a:p>
            <a:pPr lvl="2" eaLnBrk="1" hangingPunct="1"/>
            <a:r>
              <a:rPr lang="en-US" dirty="0"/>
              <a:t>Repeating devices broadcast traffic over entire segment</a:t>
            </a:r>
          </a:p>
        </p:txBody>
      </p:sp>
    </p:spTree>
    <p:extLst>
      <p:ext uri="{BB962C8B-B14F-4D97-AF65-F5344CB8AC3E}">
        <p14:creationId xmlns:p14="http://schemas.microsoft.com/office/powerpoint/2010/main" val="2248895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US" dirty="0"/>
              <a:t>RADIUS and TACACS+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r>
              <a:rPr lang="en-US" dirty="0"/>
              <a:t>Centralized service</a:t>
            </a:r>
          </a:p>
          <a:p>
            <a:pPr lvl="1"/>
            <a:r>
              <a:rPr lang="en-US" dirty="0"/>
              <a:t>Often used to manage resource access</a:t>
            </a:r>
          </a:p>
          <a:p>
            <a:r>
              <a:rPr lang="en-US" dirty="0"/>
              <a:t>AAA (authentication, authorization, and accounting)</a:t>
            </a:r>
          </a:p>
          <a:p>
            <a:pPr lvl="1"/>
            <a:r>
              <a:rPr lang="en-US" dirty="0"/>
              <a:t>Category of protocols that provide service</a:t>
            </a:r>
          </a:p>
          <a:p>
            <a:pPr lvl="1"/>
            <a:r>
              <a:rPr lang="en-US" dirty="0"/>
              <a:t>Establish client’s identity</a:t>
            </a:r>
          </a:p>
          <a:p>
            <a:pPr lvl="1"/>
            <a:r>
              <a:rPr lang="en-US" dirty="0"/>
              <a:t>Examine credentials and allow or deny access</a:t>
            </a:r>
          </a:p>
          <a:p>
            <a:pPr lvl="1"/>
            <a:r>
              <a:rPr lang="en-US" dirty="0"/>
              <a:t>Track client’s system or network usage</a:t>
            </a:r>
          </a:p>
        </p:txBody>
      </p:sp>
    </p:spTree>
    <p:extLst>
      <p:ext uri="{BB962C8B-B14F-4D97-AF65-F5344CB8AC3E}">
        <p14:creationId xmlns:p14="http://schemas.microsoft.com/office/powerpoint/2010/main" val="1713773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RADIUS and TACACS+ (cont’d.)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RADIUS (Remote Authentication Dial-In User Service)</a:t>
            </a:r>
          </a:p>
          <a:p>
            <a:pPr lvl="1" eaLnBrk="1" hangingPunct="1"/>
            <a:r>
              <a:rPr lang="en-US" dirty="0"/>
              <a:t>Defined by the IETF</a:t>
            </a:r>
          </a:p>
          <a:p>
            <a:pPr lvl="1" eaLnBrk="1" hangingPunct="1"/>
            <a:r>
              <a:rPr lang="en-US" dirty="0"/>
              <a:t>Runs over UDP</a:t>
            </a:r>
          </a:p>
          <a:p>
            <a:pPr lvl="1" eaLnBrk="1" hangingPunct="1"/>
            <a:r>
              <a:rPr lang="en-US" dirty="0"/>
              <a:t>Can operate as application on remote access server</a:t>
            </a:r>
          </a:p>
          <a:p>
            <a:pPr lvl="2" eaLnBrk="1" hangingPunct="1"/>
            <a:r>
              <a:rPr lang="en-US" dirty="0"/>
              <a:t>Or on dedicated RADIUS server</a:t>
            </a:r>
          </a:p>
          <a:p>
            <a:pPr lvl="1" eaLnBrk="1" hangingPunct="1"/>
            <a:r>
              <a:rPr lang="en-US" dirty="0"/>
              <a:t>Highly scalable</a:t>
            </a:r>
          </a:p>
          <a:p>
            <a:pPr lvl="1" eaLnBrk="1" hangingPunct="1"/>
            <a:r>
              <a:rPr lang="en-US" dirty="0"/>
              <a:t>May be used to authenticate wireless connections</a:t>
            </a:r>
          </a:p>
          <a:p>
            <a:pPr lvl="1" eaLnBrk="1" hangingPunct="1"/>
            <a:r>
              <a:rPr lang="en-US" dirty="0"/>
              <a:t>Can work in conjunction with other network servers</a:t>
            </a:r>
          </a:p>
        </p:txBody>
      </p:sp>
    </p:spTree>
    <p:extLst>
      <p:ext uri="{BB962C8B-B14F-4D97-AF65-F5344CB8AC3E}">
        <p14:creationId xmlns:p14="http://schemas.microsoft.com/office/powerpoint/2010/main" val="4130830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56290" y="4828286"/>
            <a:ext cx="2073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 RADIUS server on a network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88" y="1600200"/>
            <a:ext cx="5538722" cy="30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396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RADIUS and TACACS+ (cont’d.)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TACACS+ (Terminal Access Controller Access Control System Plus)</a:t>
            </a:r>
          </a:p>
          <a:p>
            <a:pPr lvl="1" eaLnBrk="1" hangingPunct="1"/>
            <a:r>
              <a:rPr lang="en-US" dirty="0"/>
              <a:t>Separate access, authentication, and auditing capabilities</a:t>
            </a:r>
          </a:p>
          <a:p>
            <a:pPr lvl="1" eaLnBrk="1" hangingPunct="1"/>
            <a:r>
              <a:rPr lang="en-US" dirty="0"/>
              <a:t>Differences from RADIUS</a:t>
            </a:r>
          </a:p>
          <a:p>
            <a:pPr lvl="2" eaLnBrk="1" hangingPunct="1"/>
            <a:r>
              <a:rPr lang="en-US" dirty="0"/>
              <a:t>Relies on TCP at the Network layer</a:t>
            </a:r>
          </a:p>
          <a:p>
            <a:pPr lvl="1" eaLnBrk="1" hangingPunct="1"/>
            <a:r>
              <a:rPr lang="en-US" dirty="0"/>
              <a:t>Proprietary protocol developed by Cisco Systems, Inc.</a:t>
            </a:r>
          </a:p>
          <a:p>
            <a:pPr lvl="1" eaLnBrk="1" hangingPunct="1"/>
            <a:r>
              <a:rPr lang="en-US" dirty="0"/>
              <a:t>Typically installed on a router</a:t>
            </a:r>
          </a:p>
        </p:txBody>
      </p:sp>
    </p:spTree>
    <p:extLst>
      <p:ext uri="{BB962C8B-B14F-4D97-AF65-F5344CB8AC3E}">
        <p14:creationId xmlns:p14="http://schemas.microsoft.com/office/powerpoint/2010/main" val="37119414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Kerberos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Cross-platform authentication protocol</a:t>
            </a:r>
          </a:p>
          <a:p>
            <a:pPr eaLnBrk="1" hangingPunct="1"/>
            <a:r>
              <a:rPr lang="en-US" dirty="0"/>
              <a:t>Uses key encryption</a:t>
            </a:r>
          </a:p>
          <a:p>
            <a:pPr lvl="1" eaLnBrk="1" hangingPunct="1"/>
            <a:r>
              <a:rPr lang="en-US" dirty="0"/>
              <a:t>Verifies client identity</a:t>
            </a:r>
          </a:p>
          <a:p>
            <a:pPr lvl="1" eaLnBrk="1" hangingPunct="1"/>
            <a:r>
              <a:rPr lang="en-US" dirty="0"/>
              <a:t>Securely exchanges information after client logs on</a:t>
            </a:r>
          </a:p>
          <a:p>
            <a:pPr eaLnBrk="1" hangingPunct="1"/>
            <a:r>
              <a:rPr lang="en-US" dirty="0"/>
              <a:t>Private key encryption service</a:t>
            </a:r>
          </a:p>
          <a:p>
            <a:pPr eaLnBrk="1" hangingPunct="1"/>
            <a:r>
              <a:rPr lang="en-US" dirty="0"/>
              <a:t>Provides significant security advantages over simple NOS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413024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Risks Associated with Transmission and Hardware (cont’d.)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Risks inherent in network hardware and design (cont’d.)</a:t>
            </a:r>
          </a:p>
          <a:p>
            <a:pPr lvl="1" eaLnBrk="1" hangingPunct="1"/>
            <a:r>
              <a:rPr lang="en-US" dirty="0"/>
              <a:t>Port access via port scanner</a:t>
            </a:r>
          </a:p>
          <a:p>
            <a:pPr lvl="2" eaLnBrk="1" hangingPunct="1"/>
            <a:r>
              <a:rPr lang="en-US" dirty="0"/>
              <a:t>Unused switch, router, server ports not secured</a:t>
            </a:r>
          </a:p>
          <a:p>
            <a:pPr lvl="1" eaLnBrk="1" hangingPunct="1"/>
            <a:r>
              <a:rPr lang="en-US" dirty="0"/>
              <a:t>Private address availability to outside</a:t>
            </a:r>
          </a:p>
          <a:p>
            <a:pPr lvl="2" eaLnBrk="1" hangingPunct="1"/>
            <a:r>
              <a:rPr lang="en-US" dirty="0"/>
              <a:t>Routers not properly configured to mask internal subnets</a:t>
            </a:r>
          </a:p>
          <a:p>
            <a:pPr lvl="1" eaLnBrk="1" hangingPunct="1"/>
            <a:r>
              <a:rPr lang="en-US" dirty="0"/>
              <a:t>Router attack</a:t>
            </a:r>
          </a:p>
          <a:p>
            <a:pPr lvl="2" eaLnBrk="1" hangingPunct="1"/>
            <a:r>
              <a:rPr lang="en-US" dirty="0"/>
              <a:t>Routers not configured to drop suspicious packets</a:t>
            </a:r>
          </a:p>
        </p:txBody>
      </p:sp>
    </p:spTree>
    <p:extLst>
      <p:ext uri="{BB962C8B-B14F-4D97-AF65-F5344CB8AC3E}">
        <p14:creationId xmlns:p14="http://schemas.microsoft.com/office/powerpoint/2010/main" val="184664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Risks Associated with Transmission and Hardware (cont’d.)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Risks inherent in network hardware and design (cont’d.)</a:t>
            </a:r>
          </a:p>
          <a:p>
            <a:pPr lvl="1" eaLnBrk="1" hangingPunct="1"/>
            <a:r>
              <a:rPr lang="en-US" dirty="0"/>
              <a:t>Access servers not secured, monitored</a:t>
            </a:r>
          </a:p>
          <a:p>
            <a:pPr lvl="1" eaLnBrk="1" hangingPunct="1"/>
            <a:r>
              <a:rPr lang="en-US" dirty="0"/>
              <a:t>Computers hosting sensitive data:</a:t>
            </a:r>
          </a:p>
          <a:p>
            <a:pPr lvl="2" eaLnBrk="1" hangingPunct="1"/>
            <a:r>
              <a:rPr lang="en-US" dirty="0"/>
              <a:t>May coexist on same subnet as public computers</a:t>
            </a:r>
          </a:p>
          <a:p>
            <a:pPr lvl="1" eaLnBrk="1" hangingPunct="1"/>
            <a:r>
              <a:rPr lang="en-US" dirty="0"/>
              <a:t>Insecure passwords</a:t>
            </a:r>
          </a:p>
          <a:p>
            <a:pPr lvl="2" eaLnBrk="1" hangingPunct="1"/>
            <a:r>
              <a:rPr lang="en-US" dirty="0"/>
              <a:t>Easily guessable or default values </a:t>
            </a:r>
          </a:p>
        </p:txBody>
      </p:sp>
    </p:spTree>
    <p:extLst>
      <p:ext uri="{BB962C8B-B14F-4D97-AF65-F5344CB8AC3E}">
        <p14:creationId xmlns:p14="http://schemas.microsoft.com/office/powerpoint/2010/main" val="31924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Risks Associated with Protocols and Software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460625"/>
            <a:ext cx="6172200" cy="29337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Includes Transport, Session, Presentation, and Application layers</a:t>
            </a:r>
          </a:p>
          <a:p>
            <a:pPr eaLnBrk="1" hangingPunct="1"/>
            <a:r>
              <a:rPr lang="en-US" dirty="0"/>
              <a:t>Networking protocols and software risks</a:t>
            </a:r>
          </a:p>
          <a:p>
            <a:pPr lvl="1" eaLnBrk="1" hangingPunct="1"/>
            <a:r>
              <a:rPr lang="en-US" dirty="0"/>
              <a:t>TCP/IP security flaws</a:t>
            </a:r>
          </a:p>
          <a:p>
            <a:pPr lvl="1" eaLnBrk="1" hangingPunct="1"/>
            <a:r>
              <a:rPr lang="en-US" dirty="0"/>
              <a:t>Invalid trust relationships</a:t>
            </a:r>
          </a:p>
          <a:p>
            <a:pPr lvl="1" eaLnBrk="1" hangingPunct="1"/>
            <a:r>
              <a:rPr lang="en-US" dirty="0"/>
              <a:t>NOS back doors, security flaws</a:t>
            </a:r>
          </a:p>
          <a:p>
            <a:pPr lvl="1" eaLnBrk="1" hangingPunct="1"/>
            <a:r>
              <a:rPr lang="en-US" dirty="0"/>
              <a:t>Buffer overflow</a:t>
            </a:r>
          </a:p>
          <a:p>
            <a:pPr lvl="1" eaLnBrk="1" hangingPunct="1"/>
            <a:r>
              <a:rPr lang="en-US" dirty="0"/>
              <a:t>NOS allows server operators to exit to command prompt</a:t>
            </a:r>
          </a:p>
          <a:p>
            <a:pPr lvl="1" eaLnBrk="1" hangingPunct="1"/>
            <a:r>
              <a:rPr lang="en-US" dirty="0"/>
              <a:t>Administrators default security options</a:t>
            </a:r>
          </a:p>
          <a:p>
            <a:pPr lvl="1" eaLnBrk="1" hangingPunct="1"/>
            <a:r>
              <a:rPr lang="en-US" dirty="0"/>
              <a:t>Intercepting transactions between applications</a:t>
            </a:r>
          </a:p>
        </p:txBody>
      </p:sp>
    </p:spTree>
    <p:extLst>
      <p:ext uri="{BB962C8B-B14F-4D97-AF65-F5344CB8AC3E}">
        <p14:creationId xmlns:p14="http://schemas.microsoft.com/office/powerpoint/2010/main" val="1843802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D97BD9AA99141AC3AF8F199237DB4" ma:contentTypeVersion="16" ma:contentTypeDescription="Create a new document." ma:contentTypeScope="" ma:versionID="23ab95e1e72203ba620436849fdb73b0">
  <xsd:schema xmlns:xsd="http://www.w3.org/2001/XMLSchema" xmlns:xs="http://www.w3.org/2001/XMLSchema" xmlns:p="http://schemas.microsoft.com/office/2006/metadata/properties" xmlns:ns2="e984c52a-6604-40ca-a09d-dc66b281aead" xmlns:ns3="707b8c38-69b0-47fc-8616-9e342031baaf" targetNamespace="http://schemas.microsoft.com/office/2006/metadata/properties" ma:root="true" ma:fieldsID="111229285d3f69f3aef55c34cb285815" ns2:_="" ns3:_="">
    <xsd:import namespace="e984c52a-6604-40ca-a09d-dc66b281aead"/>
    <xsd:import namespace="707b8c38-69b0-47fc-8616-9e342031b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c52a-6604-40ca-a09d-dc66b281a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926c1b7-6265-4b08-9951-3c22af25e6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b8c38-69b0-47fc-8616-9e342031b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93c605f-97b0-49ba-94fd-70a95b037f6a}" ma:internalName="TaxCatchAll" ma:showField="CatchAllData" ma:web="707b8c38-69b0-47fc-8616-9e342031b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FDB01-975A-4685-9D89-CA24B13CD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4c52a-6604-40ca-a09d-dc66b281aead"/>
    <ds:schemaRef ds:uri="707b8c38-69b0-47fc-8616-9e342031b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88242B-CCA8-46A6-8EE0-B2D35FDD2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816</TotalTime>
  <Words>2563</Words>
  <Application>Microsoft Office PowerPoint</Application>
  <PresentationFormat>On-screen Show (4:3)</PresentationFormat>
  <Paragraphs>565</Paragraphs>
  <Slides>64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PowerPoint Presentation</vt:lpstr>
      <vt:lpstr>PowerPoint Presentation</vt:lpstr>
      <vt:lpstr>Security Assessment</vt:lpstr>
      <vt:lpstr>Security Risks</vt:lpstr>
      <vt:lpstr>Risks Associated with People</vt:lpstr>
      <vt:lpstr>Risks Associated with Transmission and Hardware</vt:lpstr>
      <vt:lpstr>Risks Associated with Transmission and Hardware (cont’d.)</vt:lpstr>
      <vt:lpstr>Risks Associated with Transmission and Hardware (cont’d.)</vt:lpstr>
      <vt:lpstr>Risks Associated with Protocols and Software</vt:lpstr>
      <vt:lpstr>Risks Associated with Internet Access</vt:lpstr>
      <vt:lpstr>Risks Associated with Internet Access (cont’d.)</vt:lpstr>
      <vt:lpstr>An Effective Security Policy</vt:lpstr>
      <vt:lpstr>Security Policy Goals</vt:lpstr>
      <vt:lpstr>Security Policy Goals (cont’d.)</vt:lpstr>
      <vt:lpstr>Security Policy Content</vt:lpstr>
      <vt:lpstr>Response Policy</vt:lpstr>
      <vt:lpstr>Response Policy (cont’d.)</vt:lpstr>
      <vt:lpstr>Physical Security</vt:lpstr>
      <vt:lpstr>PowerPoint Presentation</vt:lpstr>
      <vt:lpstr>Physical Security (cont’d.)</vt:lpstr>
      <vt:lpstr>Physical Security (cont’d.)</vt:lpstr>
      <vt:lpstr>Security in Network Design</vt:lpstr>
      <vt:lpstr>Router Access Lists</vt:lpstr>
      <vt:lpstr>Router Access Lists (cont’d.)</vt:lpstr>
      <vt:lpstr>Router Access Lists (cont’d.)</vt:lpstr>
      <vt:lpstr>Intrusion Detection and Prevention</vt:lpstr>
      <vt:lpstr>Intrusion Detection and Prevention (cont’d.)</vt:lpstr>
      <vt:lpstr>Intrusion Detection and Prevention (cont’d.)</vt:lpstr>
      <vt:lpstr>PowerPoint Presentation</vt:lpstr>
      <vt:lpstr>Firewalls</vt:lpstr>
      <vt:lpstr>PowerPoint Presentation</vt:lpstr>
      <vt:lpstr>Firewalls (cont’d.)</vt:lpstr>
      <vt:lpstr>Firewalls (cont’d.)</vt:lpstr>
      <vt:lpstr>Firewalls (cont’d.)</vt:lpstr>
      <vt:lpstr>Firewalls (cont’d.)</vt:lpstr>
      <vt:lpstr>Scanning Tools</vt:lpstr>
      <vt:lpstr>Lures</vt:lpstr>
      <vt:lpstr>NOS (Network Operating System) Security</vt:lpstr>
      <vt:lpstr>Logon Restrictions</vt:lpstr>
      <vt:lpstr>Passwords</vt:lpstr>
      <vt:lpstr>Passwords (cont’d.)</vt:lpstr>
      <vt:lpstr>Encryption</vt:lpstr>
      <vt:lpstr>Key Encryption</vt:lpstr>
      <vt:lpstr>PowerPoint Presentation</vt:lpstr>
      <vt:lpstr>Key Encryption (cont’d.)</vt:lpstr>
      <vt:lpstr>PowerPoint Presentation</vt:lpstr>
      <vt:lpstr>Key Encryption (cont’d.)</vt:lpstr>
      <vt:lpstr>Key Encryption (cont’d.)</vt:lpstr>
      <vt:lpstr>PowerPoint Presentation</vt:lpstr>
      <vt:lpstr>Key Encryption (cont’d.)</vt:lpstr>
      <vt:lpstr>Key Encryption (cont’d.)</vt:lpstr>
      <vt:lpstr>Key Encryption (cont’d.)</vt:lpstr>
      <vt:lpstr>PGP (Pretty Good Privacy)</vt:lpstr>
      <vt:lpstr>SSL (Secure Sockets Layer)</vt:lpstr>
      <vt:lpstr>SSH (Secure Shell)</vt:lpstr>
      <vt:lpstr>SCP (Secure CoPy) and SFTP (Secure File Transfer Protocol)</vt:lpstr>
      <vt:lpstr>IPSec (Internet Protocol Security)</vt:lpstr>
      <vt:lpstr>IPSec (cont’d.)</vt:lpstr>
      <vt:lpstr>Authentication Protocols (some…not all)</vt:lpstr>
      <vt:lpstr>RADIUS and TACACS+</vt:lpstr>
      <vt:lpstr>RADIUS and TACACS+ (cont’d.)</vt:lpstr>
      <vt:lpstr>PowerPoint Presentation</vt:lpstr>
      <vt:lpstr>RADIUS and TACACS+ (cont’d.)</vt:lpstr>
      <vt:lpstr>Kerberos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Christian Slaven</cp:lastModifiedBy>
  <cp:revision>52</cp:revision>
  <dcterms:created xsi:type="dcterms:W3CDTF">2016-03-02T01:39:55Z</dcterms:created>
  <dcterms:modified xsi:type="dcterms:W3CDTF">2024-08-30T01:42:50Z</dcterms:modified>
</cp:coreProperties>
</file>