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8"/>
  </p:notesMasterIdLst>
  <p:sldIdLst>
    <p:sldId id="260" r:id="rId4"/>
    <p:sldId id="310" r:id="rId5"/>
    <p:sldId id="265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09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BA9"/>
    <a:srgbClr val="38ACD8"/>
    <a:srgbClr val="3A93D8"/>
    <a:srgbClr val="A8D5F3"/>
    <a:srgbClr val="C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190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1C8C-A545-4627-9B2C-DBBF67C2CAB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3E25-BDEC-4652-8574-9FB23072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7: Application Layer</a:t>
            </a:r>
          </a:p>
          <a:p>
            <a:endParaRPr lang="en-US" dirty="0"/>
          </a:p>
          <a:p>
            <a:r>
              <a:rPr lang="en-US" dirty="0"/>
              <a:t>Application layer - describes the interface between two applications, on separate computers</a:t>
            </a:r>
          </a:p>
          <a:p>
            <a:r>
              <a:rPr lang="en-US" dirty="0"/>
              <a:t>Application layer protocols are used by programs that fall into two categories:</a:t>
            </a:r>
          </a:p>
          <a:p>
            <a:pPr lvl="1"/>
            <a:r>
              <a:rPr lang="en-US" dirty="0"/>
              <a:t>Provide services to a user, such as a browser and Web server</a:t>
            </a:r>
          </a:p>
          <a:p>
            <a:pPr lvl="1"/>
            <a:r>
              <a:rPr lang="en-US" dirty="0"/>
              <a:t>Utility programs that provide services to the system, such as SNMP that monitor and gather information about network traffic</a:t>
            </a:r>
          </a:p>
          <a:p>
            <a:r>
              <a:rPr lang="en-US" dirty="0"/>
              <a:t>Payload - data that is passed between applications or utility programs and the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Data Unit or PDU</a:t>
            </a:r>
          </a:p>
          <a:p>
            <a:endParaRPr lang="en-US" dirty="0"/>
          </a:p>
          <a:p>
            <a:r>
              <a:rPr lang="en-US" dirty="0"/>
              <a:t>Protocol data unit (PDU) - the technical name for a group of bits as it moves from one layer to the next and from one LAN to the next</a:t>
            </a:r>
          </a:p>
          <a:p>
            <a:pPr lvl="1"/>
            <a:r>
              <a:rPr lang="en-US" dirty="0"/>
              <a:t>Technicians loosely call this group of bits a message or a transmission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9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How the Layers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47818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How the Layers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46029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10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9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6: Presentation Layer</a:t>
            </a:r>
          </a:p>
          <a:p>
            <a:endParaRPr lang="en-US" dirty="0"/>
          </a:p>
          <a:p>
            <a:r>
              <a:rPr lang="en-US" dirty="0"/>
              <a:t>Presentation layer - responsible for reformatting, compressing, and/or encrypting data in a way that the receiving application can read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An email message can be encrypted at the Presentation layer by the email client or by the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11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7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28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9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7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50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0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97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3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5: Session Layer</a:t>
            </a:r>
          </a:p>
          <a:p>
            <a:endParaRPr lang="en-US" dirty="0"/>
          </a:p>
          <a:p>
            <a:r>
              <a:rPr lang="en-US" dirty="0"/>
              <a:t>Session layer - describes how data between applications is synched and recovered if messages don’t arrive intact at the receiving application</a:t>
            </a:r>
          </a:p>
          <a:p>
            <a:r>
              <a:rPr lang="en-US" dirty="0"/>
              <a:t>The Application, Presentation, and Session layers are intertwined</a:t>
            </a:r>
          </a:p>
          <a:p>
            <a:pPr lvl="1"/>
            <a:r>
              <a:rPr lang="en-US" dirty="0"/>
              <a:t>Often difficult to distinguish between them</a:t>
            </a:r>
          </a:p>
          <a:p>
            <a:r>
              <a:rPr lang="en-US" dirty="0"/>
              <a:t>Most tasks are performed by the OS when an application makes an API call to the OS</a:t>
            </a:r>
          </a:p>
          <a:p>
            <a:pPr lvl="1"/>
            <a:r>
              <a:rPr lang="en-US" dirty="0"/>
              <a:t>Application programming interface (API) call is the method an application uses when it makes a request of the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4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27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84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55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55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39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70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92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16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65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5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4: Transport Layer</a:t>
            </a:r>
          </a:p>
          <a:p>
            <a:endParaRPr lang="en-US" dirty="0"/>
          </a:p>
          <a:p>
            <a:r>
              <a:rPr lang="en-US" dirty="0"/>
              <a:t>Transport layer - responsible for transporting Application layer payloads from one application to another	</a:t>
            </a:r>
          </a:p>
          <a:p>
            <a:r>
              <a:rPr lang="en-US" dirty="0"/>
              <a:t>Two main Transport layer protocols are: </a:t>
            </a:r>
          </a:p>
          <a:p>
            <a:pPr lvl="1"/>
            <a:r>
              <a:rPr lang="en-US" dirty="0"/>
              <a:t>TCP (Transmission Control Protocol) - makes a connection with the end host, checks whether data was received; called a connection-oriented protocol</a:t>
            </a:r>
          </a:p>
          <a:p>
            <a:pPr lvl="1"/>
            <a:r>
              <a:rPr lang="en-US" dirty="0"/>
              <a:t>UDP (User Datagram Protocol) - does not guarantee delivery by first connecting and checking whether data is received; called a connectionless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9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1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54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95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5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1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85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92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2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4: Transport Layer</a:t>
            </a:r>
          </a:p>
          <a:p>
            <a:endParaRPr lang="en-US" dirty="0"/>
          </a:p>
          <a:p>
            <a:r>
              <a:rPr lang="en-US" dirty="0"/>
              <a:t>Protocols add their own control information in an area at the beginning of the payload (called a header) </a:t>
            </a:r>
          </a:p>
          <a:p>
            <a:r>
              <a:rPr lang="en-US" dirty="0"/>
              <a:t>Encapsulation - process of adding a header to the data inherited from the layer above</a:t>
            </a:r>
          </a:p>
          <a:p>
            <a:r>
              <a:rPr lang="en-US" dirty="0"/>
              <a:t>The Transport layer header addresses the receiving application by a number called a port number</a:t>
            </a:r>
          </a:p>
          <a:p>
            <a:r>
              <a:rPr lang="en-US" dirty="0"/>
              <a:t>If message is too large, TCP divides it into smaller messages called segments</a:t>
            </a:r>
          </a:p>
          <a:p>
            <a:pPr lvl="1"/>
            <a:r>
              <a:rPr lang="en-US" dirty="0"/>
              <a:t>In UDP, the message is called a datagram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644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59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C813-E7DE-43D9-AEAF-11768C00F7B9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3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3: Network Layer</a:t>
            </a:r>
          </a:p>
          <a:p>
            <a:endParaRPr lang="en-US" dirty="0"/>
          </a:p>
          <a:p>
            <a:r>
              <a:rPr lang="en-US" dirty="0"/>
              <a:t>Network layer - responsible for moving messages from one node to another until reaches destination</a:t>
            </a:r>
          </a:p>
          <a:p>
            <a:r>
              <a:rPr lang="en-US" dirty="0"/>
              <a:t>IP adds its own Network layer header to the segment or datagram</a:t>
            </a:r>
          </a:p>
          <a:p>
            <a:pPr lvl="1"/>
            <a:r>
              <a:rPr lang="en-US" dirty="0"/>
              <a:t>The entire Network layer message is called a packet</a:t>
            </a:r>
          </a:p>
          <a:p>
            <a:r>
              <a:rPr lang="en-US" dirty="0"/>
              <a:t>IP address - assigned to each node on a network</a:t>
            </a:r>
          </a:p>
          <a:p>
            <a:pPr lvl="1"/>
            <a:r>
              <a:rPr lang="en-US" dirty="0"/>
              <a:t>Network layer uses it to uniquely identify each host</a:t>
            </a:r>
          </a:p>
          <a:p>
            <a:r>
              <a:rPr lang="en-US" dirty="0"/>
              <a:t>IP relies on several routing protocols to find the best route for a packet to take to reach destination</a:t>
            </a:r>
          </a:p>
          <a:p>
            <a:pPr lvl="1"/>
            <a:r>
              <a:rPr lang="en-US" dirty="0"/>
              <a:t>ICMP and ARP are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8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2: Data Link Layer</a:t>
            </a:r>
          </a:p>
          <a:p>
            <a:endParaRPr lang="en-US" dirty="0"/>
          </a:p>
          <a:p>
            <a:r>
              <a:rPr lang="en-US" dirty="0"/>
              <a:t>Layers 2 and 1 are responsible for interfacing with physical hardware on the local network</a:t>
            </a:r>
          </a:p>
          <a:p>
            <a:pPr lvl="1"/>
            <a:r>
              <a:rPr lang="en-US" dirty="0"/>
              <a:t>Protocols at these layers are programmed into firmware of a computer’s NIC and other hardware</a:t>
            </a:r>
          </a:p>
          <a:p>
            <a:r>
              <a:rPr lang="en-US" dirty="0"/>
              <a:t>Type of networking hardware or technology used on a network determine the Link Layer protocol used</a:t>
            </a:r>
          </a:p>
          <a:p>
            <a:pPr lvl="1"/>
            <a:r>
              <a:rPr lang="en-US" dirty="0"/>
              <a:t>Ethernet and Wi-Fi are examples</a:t>
            </a:r>
          </a:p>
          <a:p>
            <a:r>
              <a:rPr lang="en-US" dirty="0"/>
              <a:t>The Link layer puts control information in a Link layer header and at the end of the packet in a trailer</a:t>
            </a:r>
          </a:p>
          <a:p>
            <a:pPr lvl="1"/>
            <a:r>
              <a:rPr lang="en-US" dirty="0"/>
              <a:t>Entire Link layer is called a frame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2: Data Link Layer</a:t>
            </a:r>
          </a:p>
          <a:p>
            <a:endParaRPr lang="en-US" dirty="0"/>
          </a:p>
          <a:p>
            <a:r>
              <a:rPr lang="en-US" dirty="0"/>
              <a:t>MAC (Media Access Control) address - hardware address of the source and destination NICs</a:t>
            </a:r>
          </a:p>
          <a:p>
            <a:pPr lvl="1"/>
            <a:r>
              <a:rPr lang="en-US" dirty="0"/>
              <a:t>Also called a physical address, hardware address, or Data Link layer address</a:t>
            </a:r>
          </a:p>
          <a:p>
            <a:pPr lvl="1"/>
            <a:r>
              <a:rPr lang="en-US" dirty="0"/>
              <a:t>Embedded on every network adapter and are considered short-range addresses that can only find nodes on the local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8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1: Physical Layer</a:t>
            </a:r>
          </a:p>
          <a:p>
            <a:endParaRPr lang="en-US" dirty="0"/>
          </a:p>
          <a:p>
            <a:r>
              <a:rPr lang="en-US" dirty="0"/>
              <a:t>Physical layer - simplest layer and is responsible for sending bits via a wired or wireless transmission</a:t>
            </a:r>
          </a:p>
          <a:p>
            <a:r>
              <a:rPr lang="en-US" dirty="0"/>
              <a:t>Can be transmitted as:</a:t>
            </a:r>
          </a:p>
          <a:p>
            <a:pPr lvl="1"/>
            <a:r>
              <a:rPr lang="en-US" dirty="0"/>
              <a:t>Wavelengths in the air</a:t>
            </a:r>
          </a:p>
          <a:p>
            <a:pPr lvl="1"/>
            <a:r>
              <a:rPr lang="en-US" dirty="0"/>
              <a:t>Voltage on a copper wire</a:t>
            </a:r>
          </a:p>
          <a:p>
            <a:pPr lvl="1"/>
            <a:r>
              <a:rPr lang="en-US" dirty="0"/>
              <a:t>Light (via fiber-optic cabling)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91200"/>
            <a:ext cx="213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14C-6237-421C-8B53-BB440111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4" y="1365495"/>
            <a:ext cx="78867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6F9B-6755-4767-9F3D-8191F9EF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" y="2217968"/>
            <a:ext cx="7886700" cy="4061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7E3F-EFD2-47EE-BF00-D36C9646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0DF3-3DB6-4D99-AA4E-14DC0AC2F653}" type="datetime1">
              <a:rPr lang="en-GB" smtClean="0"/>
              <a:t>14/08/2024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8001-A200-430B-8F40-68D957C9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C18-0946-417B-990D-6EFE76C6B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4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2CC3-E47B-4283-83E9-8EB4EBB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15D-2CF7-4C33-B27A-B826FA0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F695-23F4-4095-9304-4961CEC282AA}" type="datetime1">
              <a:rPr lang="en-GB" smtClean="0"/>
              <a:t>14/08/2024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DD98-5E4A-43D3-AFBB-61B6577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AU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AU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67400"/>
            <a:ext cx="218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8D5F3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49" r:id="rId3"/>
    <p:sldLayoutId id="2147483655" r:id="rId4"/>
    <p:sldLayoutId id="2147483656" r:id="rId5"/>
    <p:sldLayoutId id="2147483661" r:id="rId6"/>
    <p:sldLayoutId id="2147483662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1C5BA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C5BA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C5BA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C5BA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C5BA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1C5BA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DyMEDeh94I?feature=oembed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youtu.be/aDyMEDeh94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036" y="2698262"/>
            <a:ext cx="5150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NETWORKING BASICS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BDF4A-34C7-E770-63B7-431C81B7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49" y="1095109"/>
            <a:ext cx="4141606" cy="3444723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0180C0B-20CC-00EB-B7CD-474D0BEE1154}"/>
              </a:ext>
            </a:extLst>
          </p:cNvPr>
          <p:cNvSpPr txBox="1">
            <a:spLocks noChangeArrowheads="1"/>
          </p:cNvSpPr>
          <p:nvPr/>
        </p:nvSpPr>
        <p:spPr>
          <a:xfrm>
            <a:off x="208456" y="1993525"/>
            <a:ext cx="8727088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 configuration</a:t>
            </a:r>
          </a:p>
          <a:p>
            <a:pPr lvl="1"/>
            <a:r>
              <a:rPr lang="en-US" dirty="0"/>
              <a:t>Less expensive</a:t>
            </a:r>
          </a:p>
          <a:p>
            <a:pPr lvl="2"/>
            <a:r>
              <a:rPr lang="en-US" dirty="0"/>
              <a:t>Compared to other network models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scalable</a:t>
            </a:r>
          </a:p>
          <a:p>
            <a:pPr lvl="1"/>
            <a:r>
              <a:rPr lang="en-US" dirty="0"/>
              <a:t>Not necessarily secure</a:t>
            </a:r>
          </a:p>
          <a:p>
            <a:pPr lvl="1"/>
            <a:r>
              <a:rPr lang="en-US" dirty="0"/>
              <a:t>Not practical for large installations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03758-AD45-9653-D0F6-541D34FF3955}"/>
              </a:ext>
            </a:extLst>
          </p:cNvPr>
          <p:cNvSpPr txBox="1">
            <a:spLocks noChangeArrowheads="1"/>
          </p:cNvSpPr>
          <p:nvPr/>
        </p:nvSpPr>
        <p:spPr>
          <a:xfrm>
            <a:off x="239692" y="1203397"/>
            <a:ext cx="8509453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Peer-to-Peer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D46F06C-1E1D-7E4F-4AF7-1DFA1DD2C926}"/>
              </a:ext>
            </a:extLst>
          </p:cNvPr>
          <p:cNvSpPr txBox="1">
            <a:spLocks noChangeArrowheads="1"/>
          </p:cNvSpPr>
          <p:nvPr/>
        </p:nvSpPr>
        <p:spPr>
          <a:xfrm>
            <a:off x="145421" y="1914553"/>
            <a:ext cx="8772808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Resources are managed by the network operating system (NOS) via a centralized directory database</a:t>
            </a:r>
          </a:p>
          <a:p>
            <a:r>
              <a:rPr lang="en-US" sz="2000" dirty="0"/>
              <a:t>Windows domain - a logical group of computers that a Windows Server can control</a:t>
            </a:r>
          </a:p>
          <a:p>
            <a:r>
              <a:rPr lang="en-US" sz="2000" dirty="0"/>
              <a:t>Active Directory (AD) - the centralized directory database that contains user account information and security for the entire group of computers</a:t>
            </a:r>
          </a:p>
          <a:p>
            <a:r>
              <a:rPr lang="en-US" sz="2000" dirty="0"/>
              <a:t>Global account (a.k.a. global username or network ID) - a domain-level account assigned by the network administrator and is kept in AD</a:t>
            </a:r>
          </a:p>
          <a:p>
            <a:pPr eaLnBrk="1" hangingPunct="1"/>
            <a:r>
              <a:rPr lang="en-US" sz="2000" dirty="0"/>
              <a:t>A user can sign on to the network from any computer on the network and gain access to the resources that AD allows</a:t>
            </a:r>
          </a:p>
          <a:p>
            <a:pPr lvl="1" eaLnBrk="1" hangingPunct="1"/>
            <a:r>
              <a:rPr lang="en-US" sz="1800" dirty="0"/>
              <a:t>This process is managed by Active Directory Domain Services (AD DS)</a:t>
            </a:r>
          </a:p>
          <a:p>
            <a:pPr eaLnBrk="1" hangingPunct="1"/>
            <a:r>
              <a:rPr lang="en-US" sz="2000" dirty="0"/>
              <a:t>Clients don’t share their resources directly with each other</a:t>
            </a:r>
          </a:p>
          <a:p>
            <a:pPr lvl="1" eaLnBrk="1" hangingPunct="1"/>
            <a:r>
              <a:rPr lang="en-US" sz="1800" dirty="0"/>
              <a:t>Access is controlled by entries in the centralized domain database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65494-4213-501A-B4D4-D736DBF38427}"/>
              </a:ext>
            </a:extLst>
          </p:cNvPr>
          <p:cNvSpPr txBox="1">
            <a:spLocks noChangeArrowheads="1"/>
          </p:cNvSpPr>
          <p:nvPr/>
        </p:nvSpPr>
        <p:spPr>
          <a:xfrm>
            <a:off x="214753" y="1199240"/>
            <a:ext cx="8634145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Client-Server Network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0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3A1CFE5-22B2-CEFD-B524-F29726E73329}"/>
              </a:ext>
            </a:extLst>
          </p:cNvPr>
          <p:cNvSpPr txBox="1">
            <a:spLocks noChangeArrowheads="1"/>
          </p:cNvSpPr>
          <p:nvPr/>
        </p:nvSpPr>
        <p:spPr>
          <a:xfrm>
            <a:off x="148251" y="1626015"/>
            <a:ext cx="8509454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The NOS is responsible for: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Manages client data, resources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Ensures authorized user access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Controls user file access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Restricts user network access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Dictates computer communication rules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Supplies application to clients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Server examples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Windows Server 2012 R2, Ubuntu Server, etc.</a:t>
            </a:r>
          </a:p>
          <a:p>
            <a:pPr eaLnBrk="1" hangingPunct="1"/>
            <a:r>
              <a:rPr lang="en-US" sz="1800" dirty="0"/>
              <a:t>Servers that have a NOS installed require:</a:t>
            </a:r>
          </a:p>
          <a:p>
            <a:pPr lvl="1" eaLnBrk="1" hangingPunct="1"/>
            <a:r>
              <a:rPr lang="en-US" sz="1600" dirty="0"/>
              <a:t>More memory, processing, storage capacity</a:t>
            </a:r>
          </a:p>
          <a:p>
            <a:pPr eaLnBrk="1" hangingPunct="1"/>
            <a:r>
              <a:rPr lang="en-US" sz="1800" dirty="0"/>
              <a:t>Advantages relative to peer-to-peer networks</a:t>
            </a:r>
          </a:p>
          <a:p>
            <a:pPr lvl="1" eaLnBrk="1" hangingPunct="1"/>
            <a:r>
              <a:rPr lang="en-US" sz="1600" dirty="0"/>
              <a:t>User credential assigned from one place</a:t>
            </a:r>
          </a:p>
          <a:p>
            <a:pPr lvl="1" eaLnBrk="1" hangingPunct="1"/>
            <a:r>
              <a:rPr lang="en-US" sz="1600" dirty="0"/>
              <a:t>Multiple shared resource access centrally controlled</a:t>
            </a:r>
          </a:p>
          <a:p>
            <a:pPr lvl="1" eaLnBrk="1" hangingPunct="1"/>
            <a:r>
              <a:rPr lang="en-US" sz="1600" dirty="0"/>
              <a:t>Central problem monitoring, diagnostics, correction capabilities</a:t>
            </a:r>
          </a:p>
          <a:p>
            <a:pPr lvl="1" eaLnBrk="1" hangingPunct="1"/>
            <a:r>
              <a:rPr lang="en-US" sz="1600" dirty="0"/>
              <a:t>More scalable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D4BAF-A8D7-F10B-CC39-B80187E8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87" y="1212732"/>
            <a:ext cx="3327245" cy="328217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360F934-1F34-0926-1EF1-A1E14B2B7665}"/>
              </a:ext>
            </a:extLst>
          </p:cNvPr>
          <p:cNvSpPr txBox="1">
            <a:spLocks noChangeArrowheads="1"/>
          </p:cNvSpPr>
          <p:nvPr/>
        </p:nvSpPr>
        <p:spPr>
          <a:xfrm>
            <a:off x="148251" y="1091175"/>
            <a:ext cx="8817025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Client-Server Network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2FF4A8-C658-882E-A108-CF887633471F}"/>
              </a:ext>
            </a:extLst>
          </p:cNvPr>
          <p:cNvSpPr txBox="1">
            <a:spLocks/>
          </p:cNvSpPr>
          <p:nvPr/>
        </p:nvSpPr>
        <p:spPr>
          <a:xfrm>
            <a:off x="56812" y="1172354"/>
            <a:ext cx="8900152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Networking Hardware and Physical Topologies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50927-B40E-7208-58FE-22292F2B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33" y="1827798"/>
            <a:ext cx="426757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7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8B18-4873-31DB-8A88-AFA3A4DE905D}"/>
              </a:ext>
            </a:extLst>
          </p:cNvPr>
          <p:cNvSpPr txBox="1">
            <a:spLocks/>
          </p:cNvSpPr>
          <p:nvPr/>
        </p:nvSpPr>
        <p:spPr>
          <a:xfrm>
            <a:off x="256317" y="1091175"/>
            <a:ext cx="8592581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LANs and Their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1296-F275-D4FF-ADFC-6C86B329119A}"/>
              </a:ext>
            </a:extLst>
          </p:cNvPr>
          <p:cNvSpPr txBox="1">
            <a:spLocks/>
          </p:cNvSpPr>
          <p:nvPr/>
        </p:nvSpPr>
        <p:spPr>
          <a:xfrm>
            <a:off x="121810" y="1580299"/>
            <a:ext cx="8727088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Local area network (LAN) - usually contained in a small space</a:t>
            </a:r>
          </a:p>
          <a:p>
            <a:pPr lvl="1"/>
            <a:r>
              <a:rPr lang="en-US" sz="1600" dirty="0"/>
              <a:t>Such as an office or building</a:t>
            </a:r>
          </a:p>
          <a:p>
            <a:r>
              <a:rPr lang="en-US" sz="1800" dirty="0"/>
              <a:t>Switch - receives incoming data from one of its ports and redirects it to another port or multiple ports</a:t>
            </a:r>
          </a:p>
          <a:p>
            <a:pPr lvl="1"/>
            <a:r>
              <a:rPr lang="en-US" sz="1600" dirty="0"/>
              <a:t>Will send the data to its intended destination</a:t>
            </a:r>
          </a:p>
          <a:p>
            <a:r>
              <a:rPr lang="en-US" sz="1800" dirty="0"/>
              <a:t>Star topology - all devices connect to one central device (usually a switch)</a:t>
            </a:r>
          </a:p>
          <a:p>
            <a:r>
              <a:rPr lang="en-US" sz="1800" dirty="0"/>
              <a:t>Network interface card (NIC) - a network port used to attach a device to a network</a:t>
            </a:r>
          </a:p>
          <a:p>
            <a:r>
              <a:rPr lang="en-US" sz="1800" dirty="0"/>
              <a:t>A LAN can have several switches</a:t>
            </a:r>
          </a:p>
          <a:p>
            <a:r>
              <a:rPr lang="en-US" sz="1800" dirty="0"/>
              <a:t>Backbone - a central conduit that connects the segments (pieces) of a network</a:t>
            </a:r>
          </a:p>
          <a:p>
            <a:pPr lvl="1"/>
            <a:r>
              <a:rPr lang="en-US" sz="1600" dirty="0"/>
              <a:t>Might use higher transmission speeds and different cabling than network cables connected to computers</a:t>
            </a:r>
          </a:p>
          <a:p>
            <a:r>
              <a:rPr lang="en-US" sz="1800" dirty="0"/>
              <a:t>Three switches daisy-chained together in a single line is said to use a bus topology</a:t>
            </a:r>
          </a:p>
          <a:p>
            <a:pPr lvl="1"/>
            <a:r>
              <a:rPr lang="en-US" sz="1600" dirty="0"/>
              <a:t>However, each switch is connected to computers via a star topology, making it a star-bus topology</a:t>
            </a:r>
          </a:p>
          <a:p>
            <a:pPr lvl="1"/>
            <a:r>
              <a:rPr lang="en-US" sz="1600" dirty="0"/>
              <a:t>A topology that combines topologies is known as a hybrid topology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55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0B4F0-D270-1E4F-BE12-53FCABAC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17" y="2542463"/>
            <a:ext cx="7260965" cy="28287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A6588C-9A92-F133-9BC9-96D7EF52D999}"/>
              </a:ext>
            </a:extLst>
          </p:cNvPr>
          <p:cNvSpPr txBox="1">
            <a:spLocks/>
          </p:cNvSpPr>
          <p:nvPr/>
        </p:nvSpPr>
        <p:spPr>
          <a:xfrm>
            <a:off x="256317" y="1091175"/>
            <a:ext cx="8592581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LANs and Their Hardware</a:t>
            </a:r>
          </a:p>
        </p:txBody>
      </p:sp>
    </p:spTree>
    <p:extLst>
      <p:ext uri="{BB962C8B-B14F-4D97-AF65-F5344CB8AC3E}">
        <p14:creationId xmlns:p14="http://schemas.microsoft.com/office/powerpoint/2010/main" val="119320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9702F0-6531-8B62-4B57-D3BA2438B4B4}"/>
              </a:ext>
            </a:extLst>
          </p:cNvPr>
          <p:cNvSpPr txBox="1">
            <a:spLocks/>
          </p:cNvSpPr>
          <p:nvPr/>
        </p:nvSpPr>
        <p:spPr>
          <a:xfrm>
            <a:off x="56811" y="1695147"/>
            <a:ext cx="8789433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Router - a device that manages traffic between two or more networks </a:t>
            </a:r>
          </a:p>
          <a:p>
            <a:pPr lvl="1"/>
            <a:r>
              <a:rPr lang="en-US" sz="1600" dirty="0"/>
              <a:t>Can help find the best path for traffic to get from one network to another</a:t>
            </a:r>
          </a:p>
          <a:p>
            <a:r>
              <a:rPr lang="en-US" sz="1800" dirty="0"/>
              <a:t>Routers can be used in small home networks to connect the home LAN to the Internet</a:t>
            </a:r>
          </a:p>
          <a:p>
            <a:r>
              <a:rPr lang="en-US" sz="1800" dirty="0"/>
              <a:t>Industrial-grade routers can have several network ports, one for each network it connects to</a:t>
            </a:r>
          </a:p>
          <a:p>
            <a:r>
              <a:rPr lang="en-US" sz="1800" dirty="0"/>
              <a:t>Difference between router and switch:</a:t>
            </a:r>
          </a:p>
          <a:p>
            <a:pPr lvl="1"/>
            <a:r>
              <a:rPr lang="en-US" sz="1600" dirty="0"/>
              <a:t>Router is like a gateway between networks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36ABBB-E697-D6F0-DF99-C31A9B1E41A6}"/>
              </a:ext>
            </a:extLst>
          </p:cNvPr>
          <p:cNvSpPr txBox="1">
            <a:spLocks/>
          </p:cNvSpPr>
          <p:nvPr/>
        </p:nvSpPr>
        <p:spPr>
          <a:xfrm>
            <a:off x="56811" y="1107800"/>
            <a:ext cx="8708960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LANs and Their Hardware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0679E-9E14-28AA-825E-FB954C6F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715" y="3591098"/>
            <a:ext cx="4266474" cy="32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19AD96-DC1E-1BBD-E934-B8B9435438CD}"/>
              </a:ext>
            </a:extLst>
          </p:cNvPr>
          <p:cNvSpPr txBox="1">
            <a:spLocks/>
          </p:cNvSpPr>
          <p:nvPr/>
        </p:nvSpPr>
        <p:spPr>
          <a:xfrm>
            <a:off x="163374" y="1972743"/>
            <a:ext cx="8768651" cy="40618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Metropolitan area network (MAN) - a group of connected LANs in the same geographical area</a:t>
            </a:r>
          </a:p>
          <a:p>
            <a:pPr lvl="1"/>
            <a:r>
              <a:rPr lang="en-US" sz="1600" dirty="0"/>
              <a:t>Also known as a campus area network (CAN)</a:t>
            </a:r>
          </a:p>
          <a:p>
            <a:r>
              <a:rPr lang="en-US" sz="1800" dirty="0"/>
              <a:t>WAN (wide area network) - a group of LANs that spread over a wide geographical area</a:t>
            </a:r>
          </a:p>
          <a:p>
            <a:pPr lvl="1"/>
            <a:r>
              <a:rPr lang="en-US" sz="1600" dirty="0"/>
              <a:t>Internet is the largest and most varied WAN</a:t>
            </a:r>
          </a:p>
          <a:p>
            <a:r>
              <a:rPr lang="en-US" sz="1800" dirty="0"/>
              <a:t>MANs and WANs often use different transmission </a:t>
            </a:r>
          </a:p>
          <a:p>
            <a:pPr marL="0" indent="0">
              <a:buNone/>
            </a:pPr>
            <a:r>
              <a:rPr lang="en-US" sz="1800" dirty="0"/>
              <a:t>methods and media than LANs</a:t>
            </a:r>
          </a:p>
          <a:p>
            <a:r>
              <a:rPr lang="en-US" sz="1800" dirty="0"/>
              <a:t>PAN (personal area network) - smallest network</a:t>
            </a:r>
          </a:p>
          <a:p>
            <a:pPr lvl="1"/>
            <a:r>
              <a:rPr lang="en-US" sz="1600" dirty="0"/>
              <a:t>A network of personal devices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D1B904-469E-F244-D960-BE65FCB9F9AF}"/>
              </a:ext>
            </a:extLst>
          </p:cNvPr>
          <p:cNvSpPr txBox="1">
            <a:spLocks/>
          </p:cNvSpPr>
          <p:nvPr/>
        </p:nvSpPr>
        <p:spPr>
          <a:xfrm>
            <a:off x="81750" y="1199240"/>
            <a:ext cx="8600894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MANs and WANs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956B6-27A1-C2ED-4346-034CE42A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13" y="3295997"/>
            <a:ext cx="3177141" cy="34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42359-E2C5-0D81-E39F-759C7CB1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77" y="3517422"/>
            <a:ext cx="3927623" cy="3340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107F7-76E0-31E7-DFF5-901A7CD975EA}"/>
              </a:ext>
            </a:extLst>
          </p:cNvPr>
          <p:cNvSpPr txBox="1">
            <a:spLocks/>
          </p:cNvSpPr>
          <p:nvPr/>
        </p:nvSpPr>
        <p:spPr>
          <a:xfrm>
            <a:off x="85906" y="1132739"/>
            <a:ext cx="8887683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The Seven-Layer OSI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027D7-1456-45E9-80ED-7E1C5317BB31}"/>
              </a:ext>
            </a:extLst>
          </p:cNvPr>
          <p:cNvSpPr txBox="1">
            <a:spLocks/>
          </p:cNvSpPr>
          <p:nvPr/>
        </p:nvSpPr>
        <p:spPr>
          <a:xfrm>
            <a:off x="85906" y="1663425"/>
            <a:ext cx="8703425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OSI (Open Systems Interconnection) reference model - a seven-layer model developed to categorize the layers of communication</a:t>
            </a:r>
          </a:p>
          <a:p>
            <a:r>
              <a:rPr lang="en-US" sz="1800" dirty="0"/>
              <a:t>“Open systems” – equates to interoperability of different systems – not reliant upon architecture or hardware</a:t>
            </a:r>
          </a:p>
          <a:p>
            <a:r>
              <a:rPr lang="en-US" sz="1800" dirty="0"/>
              <a:t>Developed by ISO in the 1980s</a:t>
            </a:r>
          </a:p>
          <a:p>
            <a:r>
              <a:rPr lang="en-US" sz="1800" dirty="0"/>
              <a:t>The layers are numbered in order, starting with Layer 1, the Physical layer at the bottom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Physical,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Data Link,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Network,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Transport,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Session,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Presentation,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Application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655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0104C-3A10-A342-2CE7-9A22AF332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82" y="1286311"/>
            <a:ext cx="4106248" cy="186836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36231DD-C938-F07C-4067-5F5488CD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96" y="33791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r(--d2l-cplus-font-family-one)"/>
              </a:rPr>
              <a:t>Watch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94C4E"/>
                </a:solidFill>
                <a:effectLst/>
                <a:latin typeface="var(--d2l-cplus-font-family-body, &quot;Lato&quot;, &quot;Lucida Sans Unicode&quot;, &quot;Lucida Grande&quot;, sans-serif)"/>
              </a:rPr>
              <a:t>Watch this video for further insight into OSI model. [9:41 min].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494C4E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94C4E"/>
                </a:solidFill>
                <a:effectLst/>
                <a:latin typeface="var(--d2l-cplus-font-family-body, &quot;Lato&quot;, &quot;Lucida Sans Unicode&quot;, &quot;Lucida Grande&quot;, sans-serif)"/>
              </a:rPr>
              <a:t>StormWind Studios. (2011, May 16). 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rgbClr val="494C4E"/>
                </a:solidFill>
                <a:effectLst/>
                <a:latin typeface="var(--d2l-cplus-font-family-body, &quot;Lato&quot;, &quot;Lucida Sans Unicode&quot;, &quot;Lucida Grande&quot;, sans-serif)"/>
              </a:rPr>
              <a:t>OSI model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94C4E"/>
                </a:solidFill>
                <a:effectLst/>
                <a:latin typeface="var(--d2l-cplus-font-family-body, &quot;Lato&quot;, &quot;Lucida Sans Unicode&quot;, &quot;Lucida Grande&quot;, sans-serif)"/>
              </a:rPr>
              <a:t> [Video file].Retrieved from </a:t>
            </a:r>
            <a:r>
              <a:rPr kumimoji="0" lang="en-US" altLang="en-US" sz="1400" b="1" i="0" u="sng" strike="noStrike" cap="none" normalizeH="0" baseline="0">
                <a:ln>
                  <a:noFill/>
                </a:ln>
                <a:solidFill>
                  <a:srgbClr val="494C4E"/>
                </a:solidFill>
                <a:effectLst/>
                <a:latin typeface="var(--d2l-cplus-font-family-body, &quot;Lato&quot;, &quot;Lucida Sans Unicode&quot;, &quot;Lucida Grande&quot;, sans-serif)"/>
                <a:hlinkClick r:id="rId4"/>
              </a:rPr>
              <a:t>https://youtu.be/aDyMEDeh94I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494C4E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nline Media 7" title="OSI Model">
            <a:hlinkClick r:id="" action="ppaction://media"/>
            <a:extLst>
              <a:ext uri="{FF2B5EF4-FFF2-40B4-BE49-F238E27FC236}">
                <a16:creationId xmlns:a16="http://schemas.microsoft.com/office/drawing/2014/main" id="{7CEBBC30-33DA-9267-239E-B83B36A165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8854" y="3991875"/>
            <a:ext cx="4693920" cy="26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BF5B9B1-E3D5-4BD6-5542-D85CCAA899A3}"/>
              </a:ext>
            </a:extLst>
          </p:cNvPr>
          <p:cNvSpPr txBox="1">
            <a:spLocks/>
          </p:cNvSpPr>
          <p:nvPr/>
        </p:nvSpPr>
        <p:spPr>
          <a:xfrm>
            <a:off x="213513" y="429134"/>
            <a:ext cx="8568883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/>
              <a:t>Class Times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20BE0-2E04-3767-A853-43804014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054"/>
            <a:ext cx="9144000" cy="36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7: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Application layer - describes the interface between two applications, on separate computers</a:t>
            </a:r>
          </a:p>
          <a:p>
            <a:r>
              <a:rPr lang="en-US" dirty="0"/>
              <a:t>Application layer protocols are used by programs that fall into two categories:</a:t>
            </a:r>
          </a:p>
          <a:p>
            <a:pPr lvl="1"/>
            <a:r>
              <a:rPr lang="en-US" dirty="0"/>
              <a:t>Provide services to a user, such as a browser and Web server</a:t>
            </a:r>
          </a:p>
          <a:p>
            <a:pPr lvl="1"/>
            <a:r>
              <a:rPr lang="en-US" dirty="0"/>
              <a:t>Utility programs that provide services to the system, such as SNMP that monitor and gather information about network traffic</a:t>
            </a:r>
          </a:p>
          <a:p>
            <a:r>
              <a:rPr lang="en-US" dirty="0"/>
              <a:t>Payload - data that is passed between applications or utility programs and the OS</a:t>
            </a:r>
          </a:p>
        </p:txBody>
      </p:sp>
    </p:spTree>
    <p:extLst>
      <p:ext uri="{BB962C8B-B14F-4D97-AF65-F5344CB8AC3E}">
        <p14:creationId xmlns:p14="http://schemas.microsoft.com/office/powerpoint/2010/main" val="398567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6: Presentation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Presentation layer - responsible for reformatting, compressing, and/or encrypting data in a way that the receiving application can read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An email message can be encrypted at the Presentation layer by the email client or by the OS</a:t>
            </a:r>
          </a:p>
        </p:txBody>
      </p:sp>
    </p:spTree>
    <p:extLst>
      <p:ext uri="{BB962C8B-B14F-4D97-AF65-F5344CB8AC3E}">
        <p14:creationId xmlns:p14="http://schemas.microsoft.com/office/powerpoint/2010/main" val="76998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5: Session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Session layer - describes how data between applications is synched and recovered if messages don’t arrive intact at the receiving application</a:t>
            </a:r>
          </a:p>
          <a:p>
            <a:r>
              <a:rPr lang="en-US" dirty="0"/>
              <a:t>The Application, Presentation, and Session layers are intertwined</a:t>
            </a:r>
          </a:p>
          <a:p>
            <a:pPr lvl="1"/>
            <a:r>
              <a:rPr lang="en-US" dirty="0"/>
              <a:t>Often difficult to distinguish between them</a:t>
            </a:r>
          </a:p>
          <a:p>
            <a:r>
              <a:rPr lang="en-US" dirty="0"/>
              <a:t>Most tasks are performed by the OS when an application makes an API call to the OS</a:t>
            </a:r>
          </a:p>
          <a:p>
            <a:pPr lvl="1"/>
            <a:r>
              <a:rPr lang="en-US" dirty="0"/>
              <a:t>Application programming interface (API) call is the method an application uses when it makes a request of the OS</a:t>
            </a:r>
          </a:p>
        </p:txBody>
      </p:sp>
    </p:spTree>
    <p:extLst>
      <p:ext uri="{BB962C8B-B14F-4D97-AF65-F5344CB8AC3E}">
        <p14:creationId xmlns:p14="http://schemas.microsoft.com/office/powerpoint/2010/main" val="190906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4: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Transport layer - responsible for transporting Application layer payloads from one application to another	</a:t>
            </a:r>
          </a:p>
          <a:p>
            <a:r>
              <a:rPr lang="en-US" dirty="0"/>
              <a:t>Two main Transport layer protocols are: </a:t>
            </a:r>
          </a:p>
          <a:p>
            <a:pPr lvl="1"/>
            <a:r>
              <a:rPr lang="en-US" dirty="0"/>
              <a:t>TCP (Transmission Control Protocol) - makes a connection with the end host, checks whether data was received; called a connection-oriented protocol</a:t>
            </a:r>
          </a:p>
          <a:p>
            <a:pPr lvl="1"/>
            <a:r>
              <a:rPr lang="en-US" dirty="0"/>
              <a:t>UDP (User Datagram Protocol) - does not guarantee delivery by first connecting and checking whether data is received; called a connectionless protocol</a:t>
            </a:r>
          </a:p>
        </p:txBody>
      </p:sp>
    </p:spTree>
    <p:extLst>
      <p:ext uri="{BB962C8B-B14F-4D97-AF65-F5344CB8AC3E}">
        <p14:creationId xmlns:p14="http://schemas.microsoft.com/office/powerpoint/2010/main" val="7406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4: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Protocols add their own control information in an area at the beginning of the payload (called a header) </a:t>
            </a:r>
          </a:p>
          <a:p>
            <a:r>
              <a:rPr lang="en-US" dirty="0"/>
              <a:t>Encapsulation - process of adding a header to the data inherited from the layer above</a:t>
            </a:r>
          </a:p>
          <a:p>
            <a:r>
              <a:rPr lang="en-US" dirty="0"/>
              <a:t>The Transport layer header addresses the receiving application by a number called a port number</a:t>
            </a:r>
          </a:p>
          <a:p>
            <a:r>
              <a:rPr lang="en-US" dirty="0"/>
              <a:t>If message is too large, TCP divides it into smaller messages called segments</a:t>
            </a:r>
          </a:p>
          <a:p>
            <a:pPr lvl="1"/>
            <a:r>
              <a:rPr lang="en-US" dirty="0"/>
              <a:t>In UDP, the message is called a datagram</a:t>
            </a:r>
          </a:p>
        </p:txBody>
      </p:sp>
    </p:spTree>
    <p:extLst>
      <p:ext uri="{BB962C8B-B14F-4D97-AF65-F5344CB8AC3E}">
        <p14:creationId xmlns:p14="http://schemas.microsoft.com/office/powerpoint/2010/main" val="374060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3: 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Network layer - responsible for moving messages from one node to another until reaches destination</a:t>
            </a:r>
          </a:p>
          <a:p>
            <a:r>
              <a:rPr lang="en-US" dirty="0"/>
              <a:t>IP adds its own Network layer header to the segment or datagram</a:t>
            </a:r>
          </a:p>
          <a:p>
            <a:pPr lvl="1"/>
            <a:r>
              <a:rPr lang="en-US" dirty="0"/>
              <a:t>The entire Network layer message is called a packet</a:t>
            </a:r>
          </a:p>
          <a:p>
            <a:r>
              <a:rPr lang="en-US" dirty="0"/>
              <a:t>IP address - assigned to each node on a network</a:t>
            </a:r>
          </a:p>
          <a:p>
            <a:pPr lvl="1"/>
            <a:r>
              <a:rPr lang="en-US" dirty="0"/>
              <a:t>Network layer uses it to uniquely identify each host</a:t>
            </a:r>
          </a:p>
          <a:p>
            <a:r>
              <a:rPr lang="en-US" dirty="0"/>
              <a:t>IP relies on several routing protocols to find the best route for a packet to take to reach destination</a:t>
            </a:r>
          </a:p>
          <a:p>
            <a:pPr lvl="1"/>
            <a:r>
              <a:rPr lang="en-US" dirty="0"/>
              <a:t>ICMP and ARP are examples</a:t>
            </a:r>
          </a:p>
        </p:txBody>
      </p:sp>
    </p:spTree>
    <p:extLst>
      <p:ext uri="{BB962C8B-B14F-4D97-AF65-F5344CB8AC3E}">
        <p14:creationId xmlns:p14="http://schemas.microsoft.com/office/powerpoint/2010/main" val="257886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2: 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r>
              <a:rPr lang="en-US" dirty="0"/>
              <a:t>Layers 2 and 1 are responsible for interfacing with physical hardware on the local network</a:t>
            </a:r>
          </a:p>
          <a:p>
            <a:pPr lvl="1"/>
            <a:r>
              <a:rPr lang="en-US" dirty="0"/>
              <a:t>Protocols at these layers are programmed into firmware of a computer’s NIC and other hardware</a:t>
            </a:r>
          </a:p>
          <a:p>
            <a:r>
              <a:rPr lang="en-US" dirty="0"/>
              <a:t>Type of networking hardware or technology used on a network determine the Link Layer protocol used</a:t>
            </a:r>
          </a:p>
          <a:p>
            <a:pPr lvl="1"/>
            <a:r>
              <a:rPr lang="en-US" dirty="0"/>
              <a:t>Ethernet and Wi-Fi are examples</a:t>
            </a:r>
          </a:p>
          <a:p>
            <a:r>
              <a:rPr lang="en-US" dirty="0"/>
              <a:t>The Link layer puts control information in a Link layer header and at the end of the packet in a trailer</a:t>
            </a:r>
          </a:p>
          <a:p>
            <a:pPr lvl="1"/>
            <a:r>
              <a:rPr lang="en-US" dirty="0"/>
              <a:t>Entire Link layer is called a frame</a:t>
            </a:r>
          </a:p>
        </p:txBody>
      </p:sp>
    </p:spTree>
    <p:extLst>
      <p:ext uri="{BB962C8B-B14F-4D97-AF65-F5344CB8AC3E}">
        <p14:creationId xmlns:p14="http://schemas.microsoft.com/office/powerpoint/2010/main" val="27990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2: 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MAC (Media Access Control) address - hardware address of the source and destination NICs</a:t>
            </a:r>
          </a:p>
          <a:p>
            <a:pPr lvl="1"/>
            <a:r>
              <a:rPr lang="en-US" dirty="0"/>
              <a:t>Also called a physical address, hardware address, or Data Link layer address</a:t>
            </a:r>
          </a:p>
          <a:p>
            <a:pPr lvl="1"/>
            <a:r>
              <a:rPr lang="en-US" dirty="0"/>
              <a:t>Embedded on every network adapter and are considered short-range addresses that can only find nodes on the local network</a:t>
            </a:r>
          </a:p>
        </p:txBody>
      </p:sp>
    </p:spTree>
    <p:extLst>
      <p:ext uri="{BB962C8B-B14F-4D97-AF65-F5344CB8AC3E}">
        <p14:creationId xmlns:p14="http://schemas.microsoft.com/office/powerpoint/2010/main" val="2000380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Layer 1: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Physical layer - simplest layer and is responsible for sending bits via a wired or wireless transmission</a:t>
            </a:r>
          </a:p>
          <a:p>
            <a:r>
              <a:rPr lang="en-US" dirty="0"/>
              <a:t>Can be transmitted as:</a:t>
            </a:r>
          </a:p>
          <a:p>
            <a:pPr lvl="1"/>
            <a:r>
              <a:rPr lang="en-US" dirty="0"/>
              <a:t>Wavelengths in the air</a:t>
            </a:r>
          </a:p>
          <a:p>
            <a:pPr lvl="1"/>
            <a:r>
              <a:rPr lang="en-US" dirty="0"/>
              <a:t>Voltage on a copper wire</a:t>
            </a:r>
          </a:p>
          <a:p>
            <a:pPr lvl="1"/>
            <a:r>
              <a:rPr lang="en-US" dirty="0"/>
              <a:t>Light (via fiber-optic cabling)</a:t>
            </a:r>
          </a:p>
        </p:txBody>
      </p:sp>
    </p:spTree>
    <p:extLst>
      <p:ext uri="{BB962C8B-B14F-4D97-AF65-F5344CB8AC3E}">
        <p14:creationId xmlns:p14="http://schemas.microsoft.com/office/powerpoint/2010/main" val="160417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Protocol Data Unit or PDU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Protocol data unit (PDU) - the technical name for a group of bits as it moves from one layer to the next and from one LAN to the next</a:t>
            </a:r>
          </a:p>
          <a:p>
            <a:pPr lvl="1"/>
            <a:r>
              <a:rPr lang="en-US" dirty="0"/>
              <a:t>Technicians loosely call this group of bits a message or a transmission </a:t>
            </a:r>
          </a:p>
        </p:txBody>
      </p:sp>
      <p:pic>
        <p:nvPicPr>
          <p:cNvPr id="10242" name="Picture 2" descr="Names for a PDU or message as it moves from one layer to another" title="Table 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71900"/>
            <a:ext cx="5143500" cy="154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469" y="182437"/>
            <a:ext cx="1927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291" y="1397765"/>
            <a:ext cx="8250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purposes and uses of ports &amp; protocols.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devices, applications, protocols and services at their appropriate OSI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concepts and characteristics of routing and switching.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contrast the characteristics of network topologies, types and technologies.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scenario, implement the appropriate wireless technologies and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cloud concepts and their 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functions of network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7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Summary of How the Layers Work Together</a:t>
            </a:r>
          </a:p>
        </p:txBody>
      </p:sp>
      <p:pic>
        <p:nvPicPr>
          <p:cNvPr id="1026" name="Picture 2" descr="Follow the red line to see how the OSI layers work when a browser makes a request to a Web server" title="Figure 1-1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" y="1984375"/>
            <a:ext cx="5145978" cy="24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D4E53-EFF6-F7D8-5C2C-E001DA4F6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76" y="3159809"/>
            <a:ext cx="4053859" cy="31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5110365"/>
          </a:xfrm>
        </p:spPr>
        <p:txBody>
          <a:bodyPr>
            <a:normAutofit/>
          </a:bodyPr>
          <a:lstStyle/>
          <a:p>
            <a:r>
              <a:rPr lang="en-US" sz="2000" dirty="0"/>
              <a:t>Tips: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All nodes in a network need to have the network layer, only the two end computers need to have the transport layer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36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r>
              <a:rPr lang="en-US" dirty="0"/>
              <a:t>Connectivity devices that subdivide a network</a:t>
            </a:r>
          </a:p>
          <a:p>
            <a:pPr lvl="1"/>
            <a:r>
              <a:rPr lang="en-US" dirty="0"/>
              <a:t>Segments</a:t>
            </a:r>
          </a:p>
          <a:p>
            <a:r>
              <a:rPr lang="en-US" dirty="0"/>
              <a:t>Traditional switches</a:t>
            </a:r>
          </a:p>
          <a:p>
            <a:pPr lvl="1"/>
            <a:r>
              <a:rPr lang="en-US" dirty="0"/>
              <a:t>Operate at Data Link OSI model layer</a:t>
            </a:r>
          </a:p>
          <a:p>
            <a:r>
              <a:rPr lang="en-US" dirty="0"/>
              <a:t>Modern switches</a:t>
            </a:r>
          </a:p>
          <a:p>
            <a:pPr lvl="1"/>
            <a:r>
              <a:rPr lang="en-US" dirty="0"/>
              <a:t>Can operate at Layer 3 or Layer 4</a:t>
            </a:r>
          </a:p>
          <a:p>
            <a:r>
              <a:rPr lang="en-US" dirty="0"/>
              <a:t>Switches interpret MAC address information</a:t>
            </a:r>
          </a:p>
          <a:p>
            <a:r>
              <a:rPr lang="en-US" dirty="0"/>
              <a:t>Common switch components</a:t>
            </a:r>
          </a:p>
          <a:p>
            <a:pPr lvl="1"/>
            <a:r>
              <a:rPr lang="en-US" dirty="0"/>
              <a:t>Internal processor, operating system, memory, 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521ED-51D9-4F77-AE3D-15F2F82F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41" y="2780073"/>
            <a:ext cx="3457644" cy="19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0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Switch Installation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Follow manufacturer’s guidelines</a:t>
            </a:r>
          </a:p>
          <a:p>
            <a:pPr eaLnBrk="1" hangingPunct="1"/>
            <a:r>
              <a:rPr lang="en-US" dirty="0"/>
              <a:t>General steps (assume Cat 5 or better UTP)</a:t>
            </a:r>
          </a:p>
          <a:p>
            <a:pPr lvl="1" eaLnBrk="1" hangingPunct="1"/>
            <a:r>
              <a:rPr lang="en-US" dirty="0"/>
              <a:t>Verify switch placement</a:t>
            </a:r>
          </a:p>
          <a:p>
            <a:pPr lvl="1" eaLnBrk="1" hangingPunct="1"/>
            <a:r>
              <a:rPr lang="en-US" dirty="0"/>
              <a:t>Turn on switch</a:t>
            </a:r>
          </a:p>
          <a:p>
            <a:pPr lvl="1" eaLnBrk="1" hangingPunct="1"/>
            <a:r>
              <a:rPr lang="en-US" dirty="0"/>
              <a:t>Verify lights, self power tests</a:t>
            </a:r>
          </a:p>
          <a:p>
            <a:pPr lvl="1" eaLnBrk="1" hangingPunct="1"/>
            <a:r>
              <a:rPr lang="en-US" dirty="0"/>
              <a:t>Configure (if necessary)</a:t>
            </a:r>
          </a:p>
          <a:p>
            <a:pPr lvl="1" eaLnBrk="1" hangingPunct="1"/>
            <a:r>
              <a:rPr lang="en-US" dirty="0"/>
              <a:t>Connect NIC to a switch port (repeat for all nodes)</a:t>
            </a:r>
          </a:p>
          <a:p>
            <a:pPr lvl="1" eaLnBrk="1" hangingPunct="1"/>
            <a:r>
              <a:rPr lang="en-US" dirty="0"/>
              <a:t>After all nodes connected, turn on nodes</a:t>
            </a:r>
          </a:p>
          <a:p>
            <a:pPr lvl="1" eaLnBrk="1" hangingPunct="1"/>
            <a:r>
              <a:rPr lang="en-US" dirty="0"/>
              <a:t>Connect switch to larger network (optional)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79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Switch Installation (cont’d.)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59" y="2460334"/>
            <a:ext cx="4514850" cy="2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68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Switching Methods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Difference in switches</a:t>
            </a:r>
          </a:p>
          <a:p>
            <a:pPr lvl="1" eaLnBrk="1" hangingPunct="1"/>
            <a:r>
              <a:rPr lang="en-US" dirty="0"/>
              <a:t>Incoming frames interpretation</a:t>
            </a:r>
          </a:p>
          <a:p>
            <a:pPr lvl="1" eaLnBrk="1" hangingPunct="1"/>
            <a:r>
              <a:rPr lang="en-US" dirty="0"/>
              <a:t>Frame forwarding decisions making</a:t>
            </a:r>
          </a:p>
          <a:p>
            <a:pPr eaLnBrk="1" hangingPunct="1"/>
            <a:r>
              <a:rPr lang="en-US" dirty="0"/>
              <a:t>Four switching modes exist</a:t>
            </a:r>
          </a:p>
          <a:p>
            <a:pPr lvl="1" eaLnBrk="1" hangingPunct="1"/>
            <a:r>
              <a:rPr lang="en-US" dirty="0"/>
              <a:t>Two basic methods discussed</a:t>
            </a:r>
          </a:p>
          <a:p>
            <a:pPr lvl="2" eaLnBrk="1" hangingPunct="1"/>
            <a:r>
              <a:rPr lang="en-US" dirty="0"/>
              <a:t>Cut-through mode</a:t>
            </a:r>
          </a:p>
          <a:p>
            <a:pPr lvl="2" eaLnBrk="1" hangingPunct="1"/>
            <a:r>
              <a:rPr lang="en-US" dirty="0"/>
              <a:t>Store-and-forward mode</a:t>
            </a:r>
          </a:p>
        </p:txBody>
      </p:sp>
    </p:spTree>
    <p:extLst>
      <p:ext uri="{BB962C8B-B14F-4D97-AF65-F5344CB8AC3E}">
        <p14:creationId xmlns:p14="http://schemas.microsoft.com/office/powerpoint/2010/main" val="2508690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Switching Methods (cont’d.)</a:t>
            </a:r>
            <a:endParaRPr lang="en-US" dirty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/>
              <a:t>Cut-through mode</a:t>
            </a:r>
          </a:p>
          <a:p>
            <a:pPr lvl="1"/>
            <a:r>
              <a:rPr lang="en-US"/>
              <a:t>Switch reads frame’s header</a:t>
            </a:r>
          </a:p>
          <a:p>
            <a:pPr lvl="1"/>
            <a:r>
              <a:rPr lang="en-US"/>
              <a:t>Forwarding decision made before receiving entire packet</a:t>
            </a:r>
          </a:p>
          <a:p>
            <a:pPr lvl="2"/>
            <a:r>
              <a:rPr lang="en-US"/>
              <a:t>Uses frame header: first 14 bytes contains destination MAC address</a:t>
            </a:r>
          </a:p>
          <a:p>
            <a:pPr lvl="1"/>
            <a:r>
              <a:rPr lang="en-US"/>
              <a:t>Cannot verify data integrity using frame check sequence</a:t>
            </a:r>
          </a:p>
          <a:p>
            <a:pPr lvl="1"/>
            <a:r>
              <a:rPr lang="en-US"/>
              <a:t>Can detect erroneously shortened packets (runts)</a:t>
            </a:r>
          </a:p>
          <a:p>
            <a:pPr lvl="1"/>
            <a:r>
              <a:rPr lang="en-US"/>
              <a:t>Runt detected: wait for integrity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1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Switching Methods (cont’d.)</a:t>
            </a:r>
            <a:endParaRPr lang="en-US" dirty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/>
              <a:t>Cut-through mode (cont’d.)</a:t>
            </a:r>
          </a:p>
          <a:p>
            <a:pPr lvl="1"/>
            <a:r>
              <a:rPr lang="en-US"/>
              <a:t>Cannot detect corrupt packets</a:t>
            </a:r>
          </a:p>
          <a:p>
            <a:pPr lvl="1"/>
            <a:r>
              <a:rPr lang="en-US"/>
              <a:t>Advantage: speed</a:t>
            </a:r>
          </a:p>
          <a:p>
            <a:pPr lvl="1"/>
            <a:r>
              <a:rPr lang="en-US"/>
              <a:t>Disadvantage</a:t>
            </a:r>
          </a:p>
          <a:p>
            <a:pPr lvl="2"/>
            <a:r>
              <a:rPr lang="en-US"/>
              <a:t>Data buffering (switch flooded with traffic)</a:t>
            </a:r>
          </a:p>
          <a:p>
            <a:pPr lvl="1"/>
            <a:r>
              <a:rPr lang="en-US"/>
              <a:t>Best use</a:t>
            </a:r>
          </a:p>
          <a:p>
            <a:pPr lvl="2"/>
            <a:r>
              <a:rPr lang="en-US"/>
              <a:t>Small workgroups needing speed</a:t>
            </a:r>
          </a:p>
          <a:p>
            <a:pPr lvl="2"/>
            <a:r>
              <a:rPr lang="en-US"/>
              <a:t>Low number of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Switching Methods (cont’d.)</a:t>
            </a: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/>
              <a:t>Store-and-forward mode</a:t>
            </a:r>
          </a:p>
          <a:p>
            <a:pPr lvl="1"/>
            <a:r>
              <a:rPr lang="en-US"/>
              <a:t>Switch reads entire data frame into memory</a:t>
            </a:r>
          </a:p>
          <a:p>
            <a:pPr lvl="1"/>
            <a:r>
              <a:rPr lang="en-US"/>
              <a:t>Checks for accuracy before transmitting information</a:t>
            </a:r>
          </a:p>
          <a:p>
            <a:pPr lvl="1"/>
            <a:r>
              <a:rPr lang="en-US"/>
              <a:t>Transmit data more accurately than cut-through mode</a:t>
            </a:r>
          </a:p>
          <a:p>
            <a:pPr lvl="1"/>
            <a:r>
              <a:rPr lang="en-US"/>
              <a:t>Slower than cut-through mode</a:t>
            </a:r>
          </a:p>
          <a:p>
            <a:pPr lvl="1"/>
            <a:r>
              <a:rPr lang="en-US"/>
              <a:t>Best uses</a:t>
            </a:r>
          </a:p>
          <a:p>
            <a:pPr lvl="2"/>
            <a:r>
              <a:rPr lang="en-US"/>
              <a:t>Larger LAN environments; mixed environments</a:t>
            </a:r>
          </a:p>
          <a:p>
            <a:pPr lvl="1"/>
            <a:r>
              <a:rPr lang="en-US"/>
              <a:t>Can transfer data between segments running different transmission speeds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61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VLANs and Trunking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VLANs (virtual local area networks)</a:t>
            </a:r>
          </a:p>
          <a:p>
            <a:pPr lvl="1" eaLnBrk="1" hangingPunct="1"/>
            <a:r>
              <a:rPr lang="en-US" dirty="0"/>
              <a:t>Logically separate networks within networks</a:t>
            </a:r>
          </a:p>
          <a:p>
            <a:pPr lvl="2" eaLnBrk="1" hangingPunct="1"/>
            <a:r>
              <a:rPr lang="en-US" dirty="0"/>
              <a:t>Groups ports into broadcast domain</a:t>
            </a:r>
          </a:p>
          <a:p>
            <a:pPr eaLnBrk="1" hangingPunct="1"/>
            <a:r>
              <a:rPr lang="en-US" dirty="0"/>
              <a:t>Broadcast domain</a:t>
            </a:r>
          </a:p>
          <a:p>
            <a:pPr lvl="1" eaLnBrk="1" hangingPunct="1"/>
            <a:r>
              <a:rPr lang="en-US" dirty="0"/>
              <a:t>Port combination making a Layer 2 segment</a:t>
            </a:r>
          </a:p>
          <a:p>
            <a:pPr lvl="1" eaLnBrk="1" hangingPunct="1"/>
            <a:r>
              <a:rPr lang="en-US" dirty="0"/>
              <a:t>Ports rely on Layer 2 device to forward broadcast frames</a:t>
            </a:r>
          </a:p>
          <a:p>
            <a:pPr eaLnBrk="1" hangingPunct="1"/>
            <a:r>
              <a:rPr lang="en-US" dirty="0"/>
              <a:t>Collision domain</a:t>
            </a:r>
          </a:p>
          <a:p>
            <a:pPr lvl="1" eaLnBrk="1" hangingPunct="1"/>
            <a:r>
              <a:rPr lang="en-US" dirty="0"/>
              <a:t>Ports in same broadcast domain</a:t>
            </a:r>
          </a:p>
          <a:p>
            <a:pPr lvl="2" eaLnBrk="1" hangingPunct="1"/>
            <a:r>
              <a:rPr lang="en-US" dirty="0"/>
              <a:t>Do not share single channel</a:t>
            </a:r>
          </a:p>
        </p:txBody>
      </p:sp>
    </p:spTree>
    <p:extLst>
      <p:ext uri="{BB962C8B-B14F-4D97-AF65-F5344CB8AC3E}">
        <p14:creationId xmlns:p14="http://schemas.microsoft.com/office/powerpoint/2010/main" val="427621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BAF20-71D9-DE3B-8BDB-AECFE48E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" y="927128"/>
            <a:ext cx="9144000" cy="9138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5462A8-4EEE-3ED3-C578-79BE1DB53C6D}"/>
              </a:ext>
            </a:extLst>
          </p:cNvPr>
          <p:cNvSpPr txBox="1">
            <a:spLocks/>
          </p:cNvSpPr>
          <p:nvPr/>
        </p:nvSpPr>
        <p:spPr>
          <a:xfrm>
            <a:off x="229238" y="1839479"/>
            <a:ext cx="8685524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services - the resources a network makes available to its users</a:t>
            </a:r>
          </a:p>
          <a:p>
            <a:pPr lvl="1"/>
            <a:r>
              <a:rPr lang="en-US" dirty="0"/>
              <a:t>Includes applications and the data provided by these applications</a:t>
            </a:r>
          </a:p>
          <a:p>
            <a:r>
              <a:rPr lang="en-US" dirty="0"/>
              <a:t>Types of applications found on most networks:</a:t>
            </a:r>
          </a:p>
          <a:p>
            <a:pPr lvl="1"/>
            <a:r>
              <a:rPr lang="en-US" dirty="0"/>
              <a:t>Client-Server </a:t>
            </a:r>
          </a:p>
          <a:p>
            <a:pPr lvl="1"/>
            <a:r>
              <a:rPr lang="en-US" dirty="0"/>
              <a:t>File and Print Services </a:t>
            </a:r>
          </a:p>
          <a:p>
            <a:pPr lvl="1"/>
            <a:r>
              <a:rPr lang="en-US" dirty="0"/>
              <a:t>Communications Services</a:t>
            </a: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30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7" y="2040695"/>
            <a:ext cx="5482828" cy="35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91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VLANs and Trunking (cont’d.)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Advantage of VLANs</a:t>
            </a:r>
          </a:p>
          <a:p>
            <a:pPr lvl="1" eaLnBrk="1" hangingPunct="1"/>
            <a:r>
              <a:rPr lang="en-US" dirty="0"/>
              <a:t>Flexible</a:t>
            </a:r>
          </a:p>
          <a:p>
            <a:pPr lvl="2" eaLnBrk="1" hangingPunct="1"/>
            <a:r>
              <a:rPr lang="en-US" dirty="0"/>
              <a:t>Ports from multiple switches or segments</a:t>
            </a:r>
          </a:p>
          <a:p>
            <a:pPr lvl="2" eaLnBrk="1" hangingPunct="1"/>
            <a:r>
              <a:rPr lang="en-US" dirty="0"/>
              <a:t>Use any end node type</a:t>
            </a:r>
          </a:p>
          <a:p>
            <a:pPr lvl="1" eaLnBrk="1" hangingPunct="1"/>
            <a:r>
              <a:rPr lang="en-US" dirty="0"/>
              <a:t>Reasons for using VLAN</a:t>
            </a:r>
          </a:p>
          <a:p>
            <a:pPr lvl="2" eaLnBrk="1" hangingPunct="1"/>
            <a:r>
              <a:rPr lang="en-US" dirty="0"/>
              <a:t>Separating user groups</a:t>
            </a:r>
          </a:p>
          <a:p>
            <a:pPr lvl="2" eaLnBrk="1" hangingPunct="1"/>
            <a:r>
              <a:rPr lang="en-US" dirty="0"/>
              <a:t>Isolating connections</a:t>
            </a:r>
          </a:p>
          <a:p>
            <a:pPr lvl="2" eaLnBrk="1" hangingPunct="1"/>
            <a:r>
              <a:rPr lang="en-US" dirty="0"/>
              <a:t>Identifying priority device groups</a:t>
            </a:r>
          </a:p>
          <a:p>
            <a:pPr lvl="2" eaLnBrk="1" hangingPunct="1"/>
            <a:r>
              <a:rPr lang="en-US" dirty="0"/>
              <a:t>Grouping legacy protocol devices</a:t>
            </a:r>
          </a:p>
          <a:p>
            <a:pPr lvl="2" eaLnBrk="1" hangingPunct="1"/>
            <a:r>
              <a:rPr lang="en-US" dirty="0"/>
              <a:t>Separating large network into smaller subnets</a:t>
            </a:r>
          </a:p>
        </p:txBody>
      </p:sp>
    </p:spTree>
    <p:extLst>
      <p:ext uri="{BB962C8B-B14F-4D97-AF65-F5344CB8AC3E}">
        <p14:creationId xmlns:p14="http://schemas.microsoft.com/office/powerpoint/2010/main" val="259556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VLANs and Trunking (cont’d.)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Switch typically preconfigured</a:t>
            </a:r>
          </a:p>
          <a:p>
            <a:pPr lvl="1" eaLnBrk="1" hangingPunct="1"/>
            <a:r>
              <a:rPr lang="en-US" dirty="0"/>
              <a:t>One default VLAN</a:t>
            </a:r>
          </a:p>
          <a:p>
            <a:pPr lvl="1" eaLnBrk="1" hangingPunct="1"/>
            <a:r>
              <a:rPr lang="en-US" dirty="0"/>
              <a:t>Cannot be deleted or renamed</a:t>
            </a:r>
          </a:p>
          <a:p>
            <a:pPr eaLnBrk="1" hangingPunct="1"/>
            <a:r>
              <a:rPr lang="en-US" dirty="0"/>
              <a:t>Create additional VLANs</a:t>
            </a:r>
          </a:p>
          <a:p>
            <a:pPr lvl="1" eaLnBrk="1" hangingPunct="1"/>
            <a:r>
              <a:rPr lang="en-US" dirty="0"/>
              <a:t>Indicate to which VLAN each port belongs</a:t>
            </a:r>
          </a:p>
          <a:p>
            <a:pPr lvl="1" eaLnBrk="1" hangingPunct="1"/>
            <a:r>
              <a:rPr lang="en-US" dirty="0"/>
              <a:t>Additional specifications</a:t>
            </a:r>
          </a:p>
          <a:p>
            <a:pPr lvl="2" eaLnBrk="1" hangingPunct="1"/>
            <a:r>
              <a:rPr lang="en-US" dirty="0"/>
              <a:t>Security parameters, filtering instructions, port performance requirements, network addressing and management options</a:t>
            </a:r>
          </a:p>
          <a:p>
            <a:pPr eaLnBrk="1" hangingPunct="1"/>
            <a:r>
              <a:rPr lang="en-US" dirty="0"/>
              <a:t>Maintain VLAN using switch software</a:t>
            </a:r>
          </a:p>
        </p:txBody>
      </p:sp>
    </p:spTree>
    <p:extLst>
      <p:ext uri="{BB962C8B-B14F-4D97-AF65-F5344CB8AC3E}">
        <p14:creationId xmlns:p14="http://schemas.microsoft.com/office/powerpoint/2010/main" val="1973692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VLANs and Trunking (cont’d.)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Potential problem</a:t>
            </a:r>
          </a:p>
          <a:p>
            <a:pPr lvl="1" eaLnBrk="1" hangingPunct="1"/>
            <a:r>
              <a:rPr lang="en-US" dirty="0"/>
              <a:t>Cutting off group from rest of network</a:t>
            </a:r>
          </a:p>
          <a:p>
            <a:pPr lvl="2" eaLnBrk="1" hangingPunct="1"/>
            <a:r>
              <a:rPr lang="en-US" dirty="0"/>
              <a:t>Correct by using router or Layer 3 switch</a:t>
            </a:r>
          </a:p>
          <a:p>
            <a:pPr eaLnBrk="1" hangingPunct="1"/>
            <a:r>
              <a:rPr lang="en-US" dirty="0"/>
              <a:t>Trunking</a:t>
            </a:r>
          </a:p>
          <a:p>
            <a:pPr lvl="1" eaLnBrk="1" hangingPunct="1"/>
            <a:r>
              <a:rPr lang="en-US" dirty="0"/>
              <a:t>Switch’s interface carries traffic of multiple VLANs</a:t>
            </a:r>
          </a:p>
          <a:p>
            <a:pPr eaLnBrk="1" hangingPunct="1"/>
            <a:r>
              <a:rPr lang="en-US" dirty="0"/>
              <a:t>Trunk</a:t>
            </a:r>
          </a:p>
          <a:p>
            <a:pPr lvl="1" eaLnBrk="1" hangingPunct="1"/>
            <a:r>
              <a:rPr lang="en-US" dirty="0"/>
              <a:t>Single physical connection between switches</a:t>
            </a:r>
          </a:p>
          <a:p>
            <a:pPr eaLnBrk="1" hangingPunct="1"/>
            <a:r>
              <a:rPr lang="en-US" dirty="0"/>
              <a:t>VLAN data separation</a:t>
            </a:r>
          </a:p>
          <a:p>
            <a:pPr lvl="1" eaLnBrk="1" hangingPunct="1"/>
            <a:r>
              <a:rPr lang="en-US" dirty="0"/>
              <a:t>Frame contains VLAN identifier in header</a:t>
            </a:r>
          </a:p>
        </p:txBody>
      </p:sp>
    </p:spTree>
    <p:extLst>
      <p:ext uri="{BB962C8B-B14F-4D97-AF65-F5344CB8AC3E}">
        <p14:creationId xmlns:p14="http://schemas.microsoft.com/office/powerpoint/2010/main" val="428161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VLANs and Trunking (cont’d.)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5" y="2502292"/>
            <a:ext cx="5815013" cy="29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90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STP (Spanning Tree Protocol)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IEEE standard 802.1D</a:t>
            </a:r>
          </a:p>
          <a:p>
            <a:pPr eaLnBrk="1" hangingPunct="1"/>
            <a:r>
              <a:rPr lang="en-US" dirty="0"/>
              <a:t>Operates in Data Link layer</a:t>
            </a:r>
          </a:p>
          <a:p>
            <a:pPr eaLnBrk="1" hangingPunct="1"/>
            <a:r>
              <a:rPr lang="en-US" dirty="0"/>
              <a:t>Prevents traffic loops</a:t>
            </a:r>
          </a:p>
          <a:p>
            <a:pPr lvl="1" eaLnBrk="1" hangingPunct="1"/>
            <a:r>
              <a:rPr lang="en-US" dirty="0"/>
              <a:t>Calculating paths avoiding potential loops</a:t>
            </a:r>
          </a:p>
          <a:p>
            <a:pPr lvl="1" eaLnBrk="1" hangingPunct="1"/>
            <a:r>
              <a:rPr lang="en-US" dirty="0"/>
              <a:t>Artificially blocking links completing loop</a:t>
            </a:r>
          </a:p>
          <a:p>
            <a:pPr eaLnBrk="1" hangingPunct="1"/>
            <a:r>
              <a:rPr lang="en-US" dirty="0"/>
              <a:t>Three steps</a:t>
            </a:r>
          </a:p>
          <a:p>
            <a:pPr lvl="1" eaLnBrk="1" hangingPunct="1"/>
            <a:r>
              <a:rPr lang="en-US" dirty="0"/>
              <a:t>Select root bridge based on Bridge ID</a:t>
            </a:r>
          </a:p>
          <a:p>
            <a:pPr lvl="1" eaLnBrk="1" hangingPunct="1"/>
            <a:r>
              <a:rPr lang="en-US" dirty="0"/>
              <a:t>Examine possible paths between network bridge and root bridge</a:t>
            </a:r>
          </a:p>
          <a:p>
            <a:pPr lvl="1" eaLnBrk="1" hangingPunct="1"/>
            <a:r>
              <a:rPr lang="en-US" dirty="0"/>
              <a:t>Disables links not part of shortest path</a:t>
            </a:r>
          </a:p>
        </p:txBody>
      </p:sp>
    </p:spTree>
    <p:extLst>
      <p:ext uri="{BB962C8B-B14F-4D97-AF65-F5344CB8AC3E}">
        <p14:creationId xmlns:p14="http://schemas.microsoft.com/office/powerpoint/2010/main" val="607341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52" y="1854298"/>
            <a:ext cx="4172218" cy="36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46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53" y="1639703"/>
            <a:ext cx="4950619" cy="38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050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STP (cont’d.)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Introduced in 1980s</a:t>
            </a:r>
          </a:p>
          <a:p>
            <a:pPr lvl="2"/>
            <a:r>
              <a:rPr lang="en-US" dirty="0"/>
              <a:t>Original STP too slow</a:t>
            </a:r>
          </a:p>
          <a:p>
            <a:pPr lvl="1"/>
            <a:r>
              <a:rPr lang="en-US" dirty="0"/>
              <a:t>RSTP (Rapid Spanning Tree Protocol)</a:t>
            </a:r>
          </a:p>
          <a:p>
            <a:pPr lvl="2"/>
            <a:r>
              <a:rPr lang="en-US" dirty="0"/>
              <a:t>Newer version</a:t>
            </a:r>
          </a:p>
          <a:p>
            <a:pPr lvl="2"/>
            <a:r>
              <a:rPr lang="en-US" dirty="0"/>
              <a:t>IEEE’s 802.1w standard</a:t>
            </a:r>
          </a:p>
          <a:p>
            <a:r>
              <a:rPr lang="en-US" dirty="0"/>
              <a:t>Cisco and Extreme Networks</a:t>
            </a:r>
          </a:p>
          <a:p>
            <a:pPr lvl="1"/>
            <a:r>
              <a:rPr lang="en-US" dirty="0"/>
              <a:t>Proprietary versions</a:t>
            </a:r>
          </a:p>
          <a:p>
            <a:r>
              <a:rPr lang="en-US" dirty="0"/>
              <a:t>No enabling or configuration needed</a:t>
            </a:r>
          </a:p>
          <a:p>
            <a:pPr lvl="1"/>
            <a:r>
              <a:rPr lang="en-US" dirty="0"/>
              <a:t>Included in switch operating software</a:t>
            </a:r>
          </a:p>
        </p:txBody>
      </p:sp>
    </p:spTree>
    <p:extLst>
      <p:ext uri="{BB962C8B-B14F-4D97-AF65-F5344CB8AC3E}">
        <p14:creationId xmlns:p14="http://schemas.microsoft.com/office/powerpoint/2010/main" val="1047119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 and Multilayer Switches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Layer 3 switch (routing switch)</a:t>
            </a:r>
          </a:p>
          <a:p>
            <a:pPr lvl="1" eaLnBrk="1" hangingPunct="1"/>
            <a:r>
              <a:rPr lang="en-US" dirty="0"/>
              <a:t>Interprets Layer 3 data</a:t>
            </a:r>
          </a:p>
          <a:p>
            <a:pPr eaLnBrk="1" hangingPunct="1"/>
            <a:r>
              <a:rPr lang="en-US" dirty="0"/>
              <a:t>Layer 4 switch</a:t>
            </a:r>
          </a:p>
          <a:p>
            <a:pPr lvl="1" eaLnBrk="1" hangingPunct="1"/>
            <a:r>
              <a:rPr lang="en-US" dirty="0"/>
              <a:t>Interprets Layer 4 data</a:t>
            </a:r>
          </a:p>
          <a:p>
            <a:pPr eaLnBrk="1" hangingPunct="1"/>
            <a:r>
              <a:rPr lang="en-US" dirty="0"/>
              <a:t>Content switch (application switch)</a:t>
            </a:r>
          </a:p>
          <a:p>
            <a:pPr lvl="1" eaLnBrk="1" hangingPunct="1"/>
            <a:r>
              <a:rPr lang="en-US" dirty="0"/>
              <a:t>Interprets Layer 4 through Layer 7 data</a:t>
            </a:r>
          </a:p>
          <a:p>
            <a:pPr eaLnBrk="1" hangingPunct="1"/>
            <a:r>
              <a:rPr lang="en-US" dirty="0"/>
              <a:t>Advantages</a:t>
            </a:r>
          </a:p>
          <a:p>
            <a:pPr lvl="1" eaLnBrk="1" hangingPunct="1"/>
            <a:r>
              <a:rPr lang="en-US" dirty="0"/>
              <a:t>Advanced filtering</a:t>
            </a:r>
          </a:p>
          <a:p>
            <a:pPr lvl="1" eaLnBrk="1" hangingPunct="1"/>
            <a:r>
              <a:rPr lang="en-US" dirty="0"/>
              <a:t>Keeping statistics</a:t>
            </a:r>
          </a:p>
          <a:p>
            <a:pPr lvl="1" eaLnBrk="1" hangingPunct="1"/>
            <a:r>
              <a:rPr lang="en-US" dirty="0"/>
              <a:t>Security functions</a:t>
            </a:r>
          </a:p>
        </p:txBody>
      </p:sp>
    </p:spTree>
    <p:extLst>
      <p:ext uri="{BB962C8B-B14F-4D97-AF65-F5344CB8AC3E}">
        <p14:creationId xmlns:p14="http://schemas.microsoft.com/office/powerpoint/2010/main" val="18426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204F5-67FA-DFA3-AACF-55A55319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161"/>
            <a:ext cx="9144000" cy="913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B0C8A8-4740-3084-1995-693E8B5C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61" y="4801596"/>
            <a:ext cx="6146759" cy="19994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33C6D7-8FBC-F4AA-22C5-EA3D2CD20272}"/>
              </a:ext>
            </a:extLst>
          </p:cNvPr>
          <p:cNvSpPr txBox="1">
            <a:spLocks/>
          </p:cNvSpPr>
          <p:nvPr/>
        </p:nvSpPr>
        <p:spPr>
          <a:xfrm>
            <a:off x="163374" y="1598669"/>
            <a:ext cx="7933222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Client computer requests data or a service from a second computer, called the server</a:t>
            </a:r>
          </a:p>
          <a:p>
            <a:r>
              <a:rPr lang="en-US"/>
              <a:t>List of several popular client-server applications:</a:t>
            </a:r>
          </a:p>
          <a:p>
            <a:pPr lvl="1"/>
            <a:r>
              <a:rPr lang="en-US"/>
              <a:t>Web service</a:t>
            </a:r>
          </a:p>
          <a:p>
            <a:pPr lvl="1"/>
            <a:r>
              <a:rPr lang="en-US"/>
              <a:t>Email services</a:t>
            </a:r>
          </a:p>
          <a:p>
            <a:pPr lvl="1"/>
            <a:r>
              <a:rPr lang="en-US"/>
              <a:t>FTP service</a:t>
            </a:r>
          </a:p>
          <a:p>
            <a:pPr lvl="1"/>
            <a:r>
              <a:rPr lang="en-US"/>
              <a:t>Telnet service</a:t>
            </a:r>
          </a:p>
          <a:p>
            <a:pPr lvl="1"/>
            <a:r>
              <a:rPr lang="en-US"/>
              <a:t>Remote Desktop</a:t>
            </a:r>
          </a:p>
          <a:p>
            <a:pPr lvl="1"/>
            <a:r>
              <a:rPr lang="en-US"/>
              <a:t>Remote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93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/>
          <a:lstStyle/>
          <a:p>
            <a:pPr eaLnBrk="1" hangingPunct="1"/>
            <a:r>
              <a:rPr lang="en-US" sz="2400" dirty="0"/>
              <a:t>Content and Multilayer Switches (cont’d.)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Distinguishing between Layer 3 and Layer 4 switch</a:t>
            </a:r>
          </a:p>
          <a:p>
            <a:pPr lvl="1" eaLnBrk="1" hangingPunct="1"/>
            <a:r>
              <a:rPr lang="en-US" dirty="0"/>
              <a:t>Manufacturer dependent</a:t>
            </a:r>
          </a:p>
          <a:p>
            <a:pPr eaLnBrk="1" hangingPunct="1"/>
            <a:r>
              <a:rPr lang="en-US" dirty="0"/>
              <a:t>Higher-layer switches</a:t>
            </a:r>
          </a:p>
          <a:p>
            <a:pPr lvl="1" eaLnBrk="1" hangingPunct="1"/>
            <a:r>
              <a:rPr lang="en-US" dirty="0"/>
              <a:t>Cost more than Layer 2 switches</a:t>
            </a:r>
          </a:p>
          <a:p>
            <a:pPr lvl="1" eaLnBrk="1" hangingPunct="1"/>
            <a:r>
              <a:rPr lang="en-US" dirty="0"/>
              <a:t>Used in network backbone</a:t>
            </a:r>
          </a:p>
        </p:txBody>
      </p:sp>
    </p:spTree>
    <p:extLst>
      <p:ext uri="{BB962C8B-B14F-4D97-AF65-F5344CB8AC3E}">
        <p14:creationId xmlns:p14="http://schemas.microsoft.com/office/powerpoint/2010/main" val="2039382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Multiport connectivity device</a:t>
            </a:r>
          </a:p>
          <a:p>
            <a:pPr lvl="1" eaLnBrk="1" hangingPunct="1"/>
            <a:r>
              <a:rPr lang="en-US" dirty="0"/>
              <a:t>Directs data between network nodes</a:t>
            </a:r>
          </a:p>
          <a:p>
            <a:pPr lvl="1" eaLnBrk="1" hangingPunct="1"/>
            <a:r>
              <a:rPr lang="en-US" dirty="0"/>
              <a:t>Integrates LANs and WANs</a:t>
            </a:r>
          </a:p>
          <a:p>
            <a:pPr lvl="2" eaLnBrk="1" hangingPunct="1"/>
            <a:r>
              <a:rPr lang="en-US" dirty="0"/>
              <a:t>Different transmission speeds, protocols</a:t>
            </a:r>
          </a:p>
          <a:p>
            <a:pPr eaLnBrk="1" hangingPunct="1"/>
            <a:r>
              <a:rPr lang="en-US" dirty="0"/>
              <a:t>Operate at Network layer (Layer 3)</a:t>
            </a:r>
          </a:p>
          <a:p>
            <a:pPr lvl="1" eaLnBrk="1" hangingPunct="1"/>
            <a:r>
              <a:rPr lang="en-US" dirty="0"/>
              <a:t>Directs data from one segment or network to another</a:t>
            </a:r>
          </a:p>
          <a:p>
            <a:pPr lvl="1" eaLnBrk="1" hangingPunct="1"/>
            <a:r>
              <a:rPr lang="en-US" dirty="0"/>
              <a:t>Logical addressing</a:t>
            </a:r>
          </a:p>
          <a:p>
            <a:pPr lvl="1" eaLnBrk="1" hangingPunct="1"/>
            <a:r>
              <a:rPr lang="en-US" dirty="0"/>
              <a:t>Protocol dependent</a:t>
            </a:r>
          </a:p>
          <a:p>
            <a:pPr eaLnBrk="1" hangingPunct="1"/>
            <a:r>
              <a:rPr lang="en-US" dirty="0"/>
              <a:t>Slower than switches and bridges</a:t>
            </a:r>
          </a:p>
          <a:p>
            <a:pPr lvl="1" eaLnBrk="1" hangingPunct="1"/>
            <a:r>
              <a:rPr lang="en-US" dirty="0"/>
              <a:t>Need to interpret Layers 3 and higher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13184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Routers (cont’d.)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Traditional stand-alone LAN routers</a:t>
            </a:r>
          </a:p>
          <a:p>
            <a:pPr lvl="1" eaLnBrk="1" hangingPunct="1"/>
            <a:r>
              <a:rPr lang="en-US" dirty="0"/>
              <a:t>Being replaced by Layer 3 routing switches</a:t>
            </a:r>
          </a:p>
          <a:p>
            <a:pPr eaLnBrk="1" hangingPunct="1"/>
            <a:r>
              <a:rPr lang="en-US" dirty="0"/>
              <a:t>New niche</a:t>
            </a:r>
          </a:p>
          <a:p>
            <a:pPr lvl="1" eaLnBrk="1" hangingPunct="1"/>
            <a:r>
              <a:rPr lang="en-US" dirty="0"/>
              <a:t>Specialized applications </a:t>
            </a:r>
          </a:p>
          <a:p>
            <a:pPr lvl="2" eaLnBrk="1" hangingPunct="1"/>
            <a:r>
              <a:rPr lang="en-US" dirty="0"/>
              <a:t>Linking large Internet nodes</a:t>
            </a:r>
          </a:p>
          <a:p>
            <a:pPr lvl="2" eaLnBrk="1" hangingPunct="1"/>
            <a:r>
              <a:rPr lang="en-US" dirty="0"/>
              <a:t>Completing digitized telephone calls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5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Characteristics and Functions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Intelligence</a:t>
            </a:r>
          </a:p>
          <a:p>
            <a:pPr lvl="1" eaLnBrk="1" hangingPunct="1"/>
            <a:r>
              <a:rPr lang="en-US" dirty="0"/>
              <a:t>Tracks node location</a:t>
            </a:r>
          </a:p>
          <a:p>
            <a:pPr lvl="1" eaLnBrk="1" hangingPunct="1"/>
            <a:r>
              <a:rPr lang="en-US" dirty="0"/>
              <a:t>Determine shortest, fastest path between two nodes</a:t>
            </a:r>
          </a:p>
          <a:p>
            <a:pPr lvl="1" eaLnBrk="1" hangingPunct="1"/>
            <a:r>
              <a:rPr lang="en-US" dirty="0"/>
              <a:t>Connects dissimilar network types</a:t>
            </a:r>
          </a:p>
          <a:p>
            <a:pPr eaLnBrk="1" hangingPunct="1"/>
            <a:r>
              <a:rPr lang="en-US" dirty="0"/>
              <a:t>Large LANs and WANs</a:t>
            </a:r>
          </a:p>
          <a:p>
            <a:pPr lvl="1" eaLnBrk="1" hangingPunct="1"/>
            <a:r>
              <a:rPr lang="en-US" dirty="0"/>
              <a:t>Routers indispensable</a:t>
            </a:r>
          </a:p>
          <a:p>
            <a:pPr eaLnBrk="1" hangingPunct="1"/>
            <a:r>
              <a:rPr lang="en-US" dirty="0"/>
              <a:t>Router components</a:t>
            </a:r>
          </a:p>
          <a:p>
            <a:pPr lvl="1" eaLnBrk="1" hangingPunct="1"/>
            <a:r>
              <a:rPr lang="en-US" dirty="0"/>
              <a:t>Internal processor, operating system, memory, input and output jacks, management control interface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97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Router Characteristics and Functions (cont’d.)</a:t>
            </a:r>
          </a:p>
        </p:txBody>
      </p:sp>
      <p:sp>
        <p:nvSpPr>
          <p:cNvPr id="81924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Multiprotocol routers</a:t>
            </a:r>
          </a:p>
          <a:p>
            <a:pPr lvl="1" eaLnBrk="1" hangingPunct="1"/>
            <a:r>
              <a:rPr lang="en-US" dirty="0"/>
              <a:t>Multiple slots</a:t>
            </a:r>
          </a:p>
          <a:p>
            <a:pPr lvl="1" eaLnBrk="1" hangingPunct="1"/>
            <a:r>
              <a:rPr lang="en-US" dirty="0"/>
              <a:t>Accommodate multiple network interfaces</a:t>
            </a:r>
          </a:p>
          <a:p>
            <a:pPr eaLnBrk="1" hangingPunct="1"/>
            <a:r>
              <a:rPr lang="en-US" dirty="0"/>
              <a:t>Inexpensive routers</a:t>
            </a:r>
          </a:p>
          <a:p>
            <a:pPr lvl="1" eaLnBrk="1" hangingPunct="1"/>
            <a:r>
              <a:rPr lang="en-US" dirty="0"/>
              <a:t>Home, small office use</a:t>
            </a:r>
          </a:p>
        </p:txBody>
      </p:sp>
    </p:spTree>
    <p:extLst>
      <p:ext uri="{BB962C8B-B14F-4D97-AF65-F5344CB8AC3E}">
        <p14:creationId xmlns:p14="http://schemas.microsoft.com/office/powerpoint/2010/main" val="3736463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D193E-750B-418D-90BB-76F1BCC2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1" y="2046465"/>
            <a:ext cx="3958517" cy="2278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28227-625F-4A90-A567-1BD7F6D4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80" y="1904623"/>
            <a:ext cx="2562377" cy="1453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9A6B0-8EE4-4266-8CEF-5F08A23BD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294" y="3721180"/>
            <a:ext cx="2765315" cy="17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4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Characteristics and Functions (cont’d.)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Router capabilities</a:t>
            </a:r>
          </a:p>
          <a:p>
            <a:pPr lvl="1" eaLnBrk="1" hangingPunct="1"/>
            <a:r>
              <a:rPr lang="en-US" dirty="0"/>
              <a:t>Connect dissimilar networks</a:t>
            </a:r>
          </a:p>
          <a:p>
            <a:pPr lvl="1" eaLnBrk="1" hangingPunct="1"/>
            <a:r>
              <a:rPr lang="en-US" dirty="0"/>
              <a:t>Interpret Layer 3 addressing</a:t>
            </a:r>
          </a:p>
          <a:p>
            <a:pPr lvl="1" eaLnBrk="1" hangingPunct="1"/>
            <a:r>
              <a:rPr lang="en-US" dirty="0"/>
              <a:t>Determine best data path</a:t>
            </a:r>
          </a:p>
          <a:p>
            <a:pPr lvl="1" eaLnBrk="1" hangingPunct="1"/>
            <a:r>
              <a:rPr lang="en-US" dirty="0"/>
              <a:t>Reroute traffic</a:t>
            </a:r>
          </a:p>
        </p:txBody>
      </p:sp>
    </p:spTree>
    <p:extLst>
      <p:ext uri="{BB962C8B-B14F-4D97-AF65-F5344CB8AC3E}">
        <p14:creationId xmlns:p14="http://schemas.microsoft.com/office/powerpoint/2010/main" val="742918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Characteristics and Functions (cont’d.)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Optional router functions</a:t>
            </a:r>
          </a:p>
          <a:p>
            <a:pPr lvl="1" eaLnBrk="1" hangingPunct="1"/>
            <a:r>
              <a:rPr lang="en-US" dirty="0"/>
              <a:t>Filter broadcast transmissions</a:t>
            </a:r>
          </a:p>
          <a:p>
            <a:pPr lvl="1" eaLnBrk="1" hangingPunct="1"/>
            <a:r>
              <a:rPr lang="en-US" dirty="0"/>
              <a:t>Enable custom segregation, security</a:t>
            </a:r>
          </a:p>
          <a:p>
            <a:pPr lvl="1" eaLnBrk="1" hangingPunct="1"/>
            <a:r>
              <a:rPr lang="en-US" dirty="0"/>
              <a:t>Support simultaneous connectivity</a:t>
            </a:r>
          </a:p>
          <a:p>
            <a:pPr lvl="1" eaLnBrk="1" hangingPunct="1"/>
            <a:r>
              <a:rPr lang="en-US" dirty="0"/>
              <a:t>Provide fault tolerance</a:t>
            </a:r>
          </a:p>
          <a:p>
            <a:pPr lvl="1" eaLnBrk="1" hangingPunct="1"/>
            <a:r>
              <a:rPr lang="en-US" dirty="0"/>
              <a:t>Monitor network traffic</a:t>
            </a:r>
          </a:p>
          <a:p>
            <a:pPr lvl="1" eaLnBrk="1" hangingPunct="1"/>
            <a:r>
              <a:rPr lang="en-US" dirty="0"/>
              <a:t>Diagnose problems and trigger alarms</a:t>
            </a:r>
          </a:p>
        </p:txBody>
      </p:sp>
    </p:spTree>
    <p:extLst>
      <p:ext uri="{BB962C8B-B14F-4D97-AF65-F5344CB8AC3E}">
        <p14:creationId xmlns:p14="http://schemas.microsoft.com/office/powerpoint/2010/main" val="1268775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Characteristics and Functions (cont’d.)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Interior router</a:t>
            </a:r>
          </a:p>
          <a:p>
            <a:pPr lvl="1" eaLnBrk="1" hangingPunct="1"/>
            <a:r>
              <a:rPr lang="en-US" dirty="0"/>
              <a:t>Directs data between nodes on a LAN</a:t>
            </a:r>
          </a:p>
          <a:p>
            <a:pPr eaLnBrk="1" hangingPunct="1"/>
            <a:r>
              <a:rPr lang="en-US" dirty="0"/>
              <a:t>Exterior router</a:t>
            </a:r>
          </a:p>
          <a:p>
            <a:pPr lvl="1" eaLnBrk="1" hangingPunct="1"/>
            <a:r>
              <a:rPr lang="en-US" dirty="0"/>
              <a:t>Directs data between nodes external to a LAN</a:t>
            </a:r>
          </a:p>
          <a:p>
            <a:pPr eaLnBrk="1" hangingPunct="1"/>
            <a:r>
              <a:rPr lang="en-US" dirty="0"/>
              <a:t>Border routers</a:t>
            </a:r>
          </a:p>
          <a:p>
            <a:pPr lvl="1" eaLnBrk="1" hangingPunct="1"/>
            <a:r>
              <a:rPr lang="en-US" dirty="0"/>
              <a:t>Connect autonomous LAN with a WAN</a:t>
            </a:r>
          </a:p>
          <a:p>
            <a:pPr eaLnBrk="1" hangingPunct="1"/>
            <a:r>
              <a:rPr lang="en-US" dirty="0"/>
              <a:t>Routing tables</a:t>
            </a:r>
          </a:p>
          <a:p>
            <a:pPr lvl="1" eaLnBrk="1" hangingPunct="1"/>
            <a:r>
              <a:rPr lang="en-US" dirty="0"/>
              <a:t>Identify which routers serve which hosts</a:t>
            </a:r>
          </a:p>
        </p:txBody>
      </p:sp>
    </p:spTree>
    <p:extLst>
      <p:ext uri="{BB962C8B-B14F-4D97-AF65-F5344CB8AC3E}">
        <p14:creationId xmlns:p14="http://schemas.microsoft.com/office/powerpoint/2010/main" val="18843265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Characteristics and Functions (cont’d.)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Static routing</a:t>
            </a:r>
          </a:p>
          <a:p>
            <a:pPr lvl="1" eaLnBrk="1" hangingPunct="1"/>
            <a:r>
              <a:rPr lang="en-US" dirty="0"/>
              <a:t>Router configured to use specific path between nodes</a:t>
            </a:r>
          </a:p>
          <a:p>
            <a:pPr eaLnBrk="1" hangingPunct="1"/>
            <a:r>
              <a:rPr lang="en-US" dirty="0"/>
              <a:t>Dynamic routing</a:t>
            </a:r>
          </a:p>
          <a:p>
            <a:pPr lvl="1" eaLnBrk="1" hangingPunct="1"/>
            <a:r>
              <a:rPr lang="en-US" dirty="0"/>
              <a:t>Automatically calculates best path between nodes</a:t>
            </a:r>
          </a:p>
          <a:p>
            <a:pPr eaLnBrk="1" hangingPunct="1"/>
            <a:r>
              <a:rPr lang="en-US" dirty="0"/>
              <a:t>Installation</a:t>
            </a:r>
          </a:p>
          <a:p>
            <a:pPr lvl="1" eaLnBrk="1" hangingPunct="1"/>
            <a:r>
              <a:rPr lang="en-US" dirty="0"/>
              <a:t>Simple for small office or home office LANs</a:t>
            </a:r>
          </a:p>
          <a:p>
            <a:pPr lvl="2" eaLnBrk="1" hangingPunct="1"/>
            <a:r>
              <a:rPr lang="en-US" dirty="0"/>
              <a:t>Web-based configuration</a:t>
            </a:r>
          </a:p>
          <a:p>
            <a:pPr lvl="1" eaLnBrk="1" hangingPunct="1"/>
            <a:r>
              <a:rPr lang="en-US" dirty="0"/>
              <a:t>Challenging for sizable networks</a:t>
            </a:r>
          </a:p>
        </p:txBody>
      </p:sp>
    </p:spTree>
    <p:extLst>
      <p:ext uri="{BB962C8B-B14F-4D97-AF65-F5344CB8AC3E}">
        <p14:creationId xmlns:p14="http://schemas.microsoft.com/office/powerpoint/2010/main" val="68820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32577-5722-D853-657C-32E2ACCA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" y="1060131"/>
            <a:ext cx="9144000" cy="9138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D0503A-C8E9-329C-7FE8-54C28E69E10A}"/>
              </a:ext>
            </a:extLst>
          </p:cNvPr>
          <p:cNvSpPr txBox="1">
            <a:spLocks/>
          </p:cNvSpPr>
          <p:nvPr/>
        </p:nvSpPr>
        <p:spPr>
          <a:xfrm>
            <a:off x="84404" y="1864677"/>
            <a:ext cx="8810214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File services - a server’s ability to share data files and disk storage space</a:t>
            </a:r>
          </a:p>
          <a:p>
            <a:r>
              <a:rPr lang="en-US"/>
              <a:t>File server - a computer that provides file services</a:t>
            </a:r>
          </a:p>
          <a:p>
            <a:r>
              <a:rPr lang="en-US"/>
              <a:t>Print services - ability to share printers across a network</a:t>
            </a:r>
          </a:p>
          <a:p>
            <a:pPr lvl="1"/>
            <a:r>
              <a:rPr lang="en-US"/>
              <a:t>With one printer, less time is spent on maintenance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79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36" y="2027507"/>
            <a:ext cx="5820889" cy="348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11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Best path</a:t>
            </a:r>
          </a:p>
          <a:p>
            <a:pPr lvl="1" eaLnBrk="1" hangingPunct="1"/>
            <a:r>
              <a:rPr lang="en-US" dirty="0"/>
              <a:t>Most efficient route from one node to another</a:t>
            </a:r>
          </a:p>
          <a:p>
            <a:pPr lvl="1" eaLnBrk="1" hangingPunct="1"/>
            <a:r>
              <a:rPr lang="en-US" dirty="0"/>
              <a:t>Dependent on:</a:t>
            </a:r>
          </a:p>
          <a:p>
            <a:pPr lvl="2" eaLnBrk="1" hangingPunct="1"/>
            <a:r>
              <a:rPr lang="en-US" dirty="0"/>
              <a:t>Hops between nodes</a:t>
            </a:r>
          </a:p>
          <a:p>
            <a:pPr lvl="2" eaLnBrk="1" hangingPunct="1"/>
            <a:r>
              <a:rPr lang="en-US" dirty="0"/>
              <a:t>Current network activity</a:t>
            </a:r>
          </a:p>
          <a:p>
            <a:pPr lvl="2" eaLnBrk="1" hangingPunct="1"/>
            <a:r>
              <a:rPr lang="en-US" dirty="0"/>
              <a:t>Unavailable link</a:t>
            </a:r>
          </a:p>
          <a:p>
            <a:pPr lvl="2" eaLnBrk="1" hangingPunct="1"/>
            <a:r>
              <a:rPr lang="en-US" dirty="0"/>
              <a:t>Network transmission speed</a:t>
            </a:r>
          </a:p>
          <a:p>
            <a:pPr lvl="2" eaLnBrk="1" hangingPunct="1"/>
            <a:r>
              <a:rPr lang="en-US" dirty="0"/>
              <a:t>Topology</a:t>
            </a:r>
          </a:p>
          <a:p>
            <a:pPr lvl="1" eaLnBrk="1" hangingPunct="1"/>
            <a:r>
              <a:rPr lang="en-US" dirty="0"/>
              <a:t>Determined by 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555749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 (cont’d.)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Routing metric factors</a:t>
            </a:r>
          </a:p>
          <a:p>
            <a:pPr lvl="1" eaLnBrk="1" hangingPunct="1"/>
            <a:r>
              <a:rPr lang="en-US" dirty="0"/>
              <a:t>Number of hops</a:t>
            </a:r>
          </a:p>
          <a:p>
            <a:pPr lvl="1" eaLnBrk="1" hangingPunct="1"/>
            <a:r>
              <a:rPr lang="en-US" dirty="0"/>
              <a:t>Throughput on potential path</a:t>
            </a:r>
          </a:p>
          <a:p>
            <a:pPr lvl="1" eaLnBrk="1" hangingPunct="1"/>
            <a:r>
              <a:rPr lang="en-US" dirty="0"/>
              <a:t>Delay on a potential path</a:t>
            </a:r>
          </a:p>
          <a:p>
            <a:pPr lvl="1" eaLnBrk="1" hangingPunct="1"/>
            <a:r>
              <a:rPr lang="en-US" dirty="0"/>
              <a:t>Load (traffic)</a:t>
            </a:r>
          </a:p>
          <a:p>
            <a:pPr lvl="1" eaLnBrk="1" hangingPunct="1"/>
            <a:r>
              <a:rPr lang="en-US" dirty="0"/>
              <a:t>Maximum transmission unit (MTU)</a:t>
            </a:r>
          </a:p>
          <a:p>
            <a:pPr lvl="1" eaLnBrk="1" hangingPunct="1"/>
            <a:r>
              <a:rPr lang="en-US" dirty="0"/>
              <a:t>Cost</a:t>
            </a:r>
          </a:p>
          <a:p>
            <a:pPr lvl="1" eaLnBrk="1" hangingPunct="1"/>
            <a:r>
              <a:rPr lang="en-US" dirty="0"/>
              <a:t>Reliability of potential path</a:t>
            </a:r>
          </a:p>
        </p:txBody>
      </p:sp>
    </p:spTree>
    <p:extLst>
      <p:ext uri="{BB962C8B-B14F-4D97-AF65-F5344CB8AC3E}">
        <p14:creationId xmlns:p14="http://schemas.microsoft.com/office/powerpoint/2010/main" val="524301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 (cont’d.)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Router convergence time</a:t>
            </a:r>
          </a:p>
          <a:p>
            <a:pPr lvl="1" eaLnBrk="1" hangingPunct="1"/>
            <a:r>
              <a:rPr lang="en-US" dirty="0"/>
              <a:t>Time router takes to recognize best path</a:t>
            </a:r>
          </a:p>
          <a:p>
            <a:pPr lvl="2" eaLnBrk="1" hangingPunct="1"/>
            <a:r>
              <a:rPr lang="en-US" dirty="0"/>
              <a:t>Change or network outage event</a:t>
            </a:r>
          </a:p>
          <a:p>
            <a:pPr lvl="1" eaLnBrk="1" hangingPunct="1"/>
            <a:r>
              <a:rPr lang="en-US" dirty="0"/>
              <a:t>Distinguishing feature</a:t>
            </a:r>
          </a:p>
          <a:p>
            <a:pPr lvl="2" eaLnBrk="1" hangingPunct="1"/>
            <a:r>
              <a:rPr lang="en-US" dirty="0"/>
              <a:t>Overhead; burden on network to support 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2430545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Routing Protocols (cont’d.)</a:t>
            </a:r>
            <a:endParaRPr lang="en-US" dirty="0"/>
          </a:p>
        </p:txBody>
      </p:sp>
      <p:sp>
        <p:nvSpPr>
          <p:cNvPr id="880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/>
              <a:t>Distance-vector routing protocols</a:t>
            </a:r>
          </a:p>
          <a:p>
            <a:pPr lvl="1"/>
            <a:r>
              <a:rPr lang="en-US"/>
              <a:t>Determine best route based on distance to destination</a:t>
            </a:r>
          </a:p>
          <a:p>
            <a:pPr lvl="1"/>
            <a:r>
              <a:rPr lang="en-US"/>
              <a:t>Factors</a:t>
            </a:r>
          </a:p>
          <a:p>
            <a:pPr lvl="2"/>
            <a:r>
              <a:rPr lang="en-US"/>
              <a:t>Hops, latency, network traffic conditions</a:t>
            </a:r>
          </a:p>
          <a:p>
            <a:r>
              <a:rPr lang="en-US"/>
              <a:t>RIP (Routing Information Protocol)</a:t>
            </a:r>
          </a:p>
          <a:p>
            <a:pPr lvl="1"/>
            <a:r>
              <a:rPr lang="en-US"/>
              <a:t>Only factors in number of hops between nodes</a:t>
            </a:r>
          </a:p>
          <a:p>
            <a:pPr lvl="2"/>
            <a:r>
              <a:rPr lang="en-US"/>
              <a:t>Limits 15 hops</a:t>
            </a:r>
          </a:p>
          <a:p>
            <a:pPr lvl="1"/>
            <a:r>
              <a:rPr lang="en-US"/>
              <a:t>Type of IGP (Interior Gateway Protocol)</a:t>
            </a:r>
          </a:p>
          <a:p>
            <a:pPr lvl="2"/>
            <a:r>
              <a:rPr lang="en-US"/>
              <a:t>Can only route within internal network</a:t>
            </a:r>
          </a:p>
          <a:p>
            <a:pPr lvl="1"/>
            <a:r>
              <a:rPr lang="en-US"/>
              <a:t>Slower and less secure than other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50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 (cont’d.)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RIPv2 (Routing Information Protocol Version 2)</a:t>
            </a:r>
          </a:p>
          <a:p>
            <a:pPr lvl="1" eaLnBrk="1" hangingPunct="1"/>
            <a:r>
              <a:rPr lang="en-US" dirty="0"/>
              <a:t>Generates less broadcast traffic, more secure</a:t>
            </a:r>
          </a:p>
          <a:p>
            <a:pPr lvl="1" eaLnBrk="1" hangingPunct="1"/>
            <a:r>
              <a:rPr lang="en-US" dirty="0"/>
              <a:t>Cannot exceed 15 hops</a:t>
            </a:r>
          </a:p>
          <a:p>
            <a:pPr lvl="1" eaLnBrk="1" hangingPunct="1"/>
            <a:r>
              <a:rPr lang="en-US" dirty="0"/>
              <a:t>Less commonly used</a:t>
            </a:r>
          </a:p>
          <a:p>
            <a:pPr eaLnBrk="1" hangingPunct="1"/>
            <a:r>
              <a:rPr lang="en-US" dirty="0"/>
              <a:t>BGP (Border Gateway Protocol)</a:t>
            </a:r>
          </a:p>
          <a:p>
            <a:pPr lvl="1" eaLnBrk="1" hangingPunct="1"/>
            <a:r>
              <a:rPr lang="en-US" dirty="0"/>
              <a:t>Communicates using BGP-specific messages</a:t>
            </a:r>
          </a:p>
          <a:p>
            <a:pPr lvl="1" eaLnBrk="1" hangingPunct="1"/>
            <a:r>
              <a:rPr lang="en-US" dirty="0"/>
              <a:t>Many factors determine best paths</a:t>
            </a:r>
          </a:p>
          <a:p>
            <a:pPr lvl="1" eaLnBrk="1" hangingPunct="1"/>
            <a:r>
              <a:rPr lang="en-US" dirty="0"/>
              <a:t>Configurable to follow policies</a:t>
            </a:r>
          </a:p>
          <a:p>
            <a:pPr lvl="1" eaLnBrk="1" hangingPunct="1"/>
            <a:r>
              <a:rPr lang="en-US" dirty="0"/>
              <a:t>Type of EGP (Exterior Gateway Protocol)</a:t>
            </a:r>
          </a:p>
          <a:p>
            <a:pPr lvl="1" eaLnBrk="1" hangingPunct="1"/>
            <a:r>
              <a:rPr lang="en-US" dirty="0"/>
              <a:t>Most complex (choice for Internet traffic)</a:t>
            </a:r>
          </a:p>
        </p:txBody>
      </p:sp>
    </p:spTree>
    <p:extLst>
      <p:ext uri="{BB962C8B-B14F-4D97-AF65-F5344CB8AC3E}">
        <p14:creationId xmlns:p14="http://schemas.microsoft.com/office/powerpoint/2010/main" val="2020897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/>
              <a:t>Routing Protocols (cont’d.)</a:t>
            </a:r>
            <a:endParaRPr lang="en-US" dirty="0"/>
          </a:p>
        </p:txBody>
      </p:sp>
      <p:sp>
        <p:nvSpPr>
          <p:cNvPr id="901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/>
              <a:t>Link-state routing protocol	</a:t>
            </a:r>
          </a:p>
          <a:p>
            <a:pPr lvl="1"/>
            <a:r>
              <a:rPr lang="en-US"/>
              <a:t>Routers share information</a:t>
            </a:r>
          </a:p>
          <a:p>
            <a:pPr lvl="2"/>
            <a:r>
              <a:rPr lang="en-US"/>
              <a:t>Each router independently maps network, determines best path</a:t>
            </a:r>
          </a:p>
          <a:p>
            <a:r>
              <a:rPr lang="en-US"/>
              <a:t>OSPF (Open Shortest Path First)</a:t>
            </a:r>
          </a:p>
          <a:p>
            <a:pPr lvl="1"/>
            <a:r>
              <a:rPr lang="en-US"/>
              <a:t>Interior or border router use</a:t>
            </a:r>
          </a:p>
          <a:p>
            <a:pPr lvl="1"/>
            <a:r>
              <a:rPr lang="en-US"/>
              <a:t>No hop limit</a:t>
            </a:r>
          </a:p>
          <a:p>
            <a:pPr lvl="1"/>
            <a:r>
              <a:rPr lang="en-US"/>
              <a:t>Complex algorithm for determining best paths</a:t>
            </a:r>
          </a:p>
          <a:p>
            <a:pPr lvl="1"/>
            <a:r>
              <a:rPr lang="en-US"/>
              <a:t>Each OSPF router</a:t>
            </a:r>
          </a:p>
          <a:p>
            <a:pPr lvl="2"/>
            <a:r>
              <a:rPr lang="en-US"/>
              <a:t>Maintains database containing other routers’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3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 (cont’d.)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IS-IS (Intermediate System to Intermediate System)</a:t>
            </a:r>
          </a:p>
          <a:p>
            <a:pPr lvl="1" eaLnBrk="1" hangingPunct="1"/>
            <a:r>
              <a:rPr lang="en-US" dirty="0"/>
              <a:t>Codified by ISO</a:t>
            </a:r>
          </a:p>
          <a:p>
            <a:pPr lvl="1" eaLnBrk="1" hangingPunct="1"/>
            <a:r>
              <a:rPr lang="en-US" dirty="0"/>
              <a:t>Interior routers only</a:t>
            </a:r>
          </a:p>
          <a:p>
            <a:pPr lvl="1" eaLnBrk="1" hangingPunct="1"/>
            <a:r>
              <a:rPr lang="en-US" dirty="0"/>
              <a:t>Supports two Layer 3 protocols</a:t>
            </a:r>
          </a:p>
          <a:p>
            <a:pPr lvl="2" eaLnBrk="1" hangingPunct="1"/>
            <a:r>
              <a:rPr lang="en-US" dirty="0"/>
              <a:t>IP</a:t>
            </a:r>
          </a:p>
          <a:p>
            <a:pPr lvl="2" eaLnBrk="1" hangingPunct="1"/>
            <a:r>
              <a:rPr lang="en-US" dirty="0"/>
              <a:t>ISO-specific protocol</a:t>
            </a:r>
          </a:p>
          <a:p>
            <a:pPr lvl="1" eaLnBrk="1" hangingPunct="1"/>
            <a:r>
              <a:rPr lang="en-US" dirty="0"/>
              <a:t>Less common than OSPF</a:t>
            </a:r>
          </a:p>
        </p:txBody>
      </p:sp>
    </p:spTree>
    <p:extLst>
      <p:ext uri="{BB962C8B-B14F-4D97-AF65-F5344CB8AC3E}">
        <p14:creationId xmlns:p14="http://schemas.microsoft.com/office/powerpoint/2010/main" val="3174155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Routing Protocols (cont’d.)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Hybrid</a:t>
            </a:r>
          </a:p>
          <a:p>
            <a:pPr lvl="1" eaLnBrk="1" hangingPunct="1"/>
            <a:r>
              <a:rPr lang="en-US" dirty="0"/>
              <a:t>Link-state and distance-vector characteristics</a:t>
            </a:r>
          </a:p>
          <a:p>
            <a:pPr lvl="1" eaLnBrk="1" hangingPunct="1"/>
            <a:r>
              <a:rPr lang="en-US" dirty="0"/>
              <a:t>EIGRP (Enhanced Interior Gateway Routing Protocol)</a:t>
            </a:r>
          </a:p>
          <a:p>
            <a:pPr lvl="2" eaLnBrk="1" hangingPunct="1"/>
            <a:r>
              <a:rPr lang="en-US" dirty="0"/>
              <a:t>Most popular</a:t>
            </a:r>
          </a:p>
          <a:p>
            <a:pPr lvl="2" eaLnBrk="1" hangingPunct="1"/>
            <a:r>
              <a:rPr lang="en-US" dirty="0"/>
              <a:t>Cisco network routers only</a:t>
            </a:r>
          </a:p>
          <a:p>
            <a:pPr lvl="1" eaLnBrk="1" hangingPunct="1"/>
            <a:r>
              <a:rPr lang="en-US" dirty="0"/>
              <a:t>EIGRP benefits</a:t>
            </a:r>
          </a:p>
          <a:p>
            <a:pPr lvl="2" eaLnBrk="1" hangingPunct="1"/>
            <a:r>
              <a:rPr lang="en-US" dirty="0"/>
              <a:t>Fast convergence time, low network overhead</a:t>
            </a:r>
          </a:p>
          <a:p>
            <a:pPr lvl="2" eaLnBrk="1" hangingPunct="1"/>
            <a:r>
              <a:rPr lang="en-US" dirty="0"/>
              <a:t>Easier to configure and less CPU-intensive than OSPF</a:t>
            </a:r>
          </a:p>
          <a:p>
            <a:pPr lvl="2" eaLnBrk="1" hangingPunct="1"/>
            <a:r>
              <a:rPr lang="en-US" dirty="0"/>
              <a:t>Supports multiple protocols</a:t>
            </a:r>
          </a:p>
          <a:p>
            <a:pPr lvl="2" eaLnBrk="1" hangingPunct="1"/>
            <a:r>
              <a:rPr lang="en-US" dirty="0"/>
              <a:t>Accommodates very large, heterogeneous networks</a:t>
            </a:r>
          </a:p>
        </p:txBody>
      </p:sp>
    </p:spTree>
    <p:extLst>
      <p:ext uri="{BB962C8B-B14F-4D97-AF65-F5344CB8AC3E}">
        <p14:creationId xmlns:p14="http://schemas.microsoft.com/office/powerpoint/2010/main" val="258425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Routing Protocols (cont’d.)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77428"/>
            <a:ext cx="6257925" cy="20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3602F4-3DC5-5EDB-B41C-64227C1FCFB8}"/>
              </a:ext>
            </a:extLst>
          </p:cNvPr>
          <p:cNvSpPr txBox="1">
            <a:spLocks/>
          </p:cNvSpPr>
          <p:nvPr/>
        </p:nvSpPr>
        <p:spPr>
          <a:xfrm>
            <a:off x="130123" y="1827270"/>
            <a:ext cx="8851779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Convergence - using the same network to deliver multiple types of </a:t>
            </a:r>
          </a:p>
          <a:p>
            <a:r>
              <a:rPr lang="en-US" sz="2000" dirty="0"/>
              <a:t>communications services</a:t>
            </a:r>
          </a:p>
          <a:p>
            <a:r>
              <a:rPr lang="en-US" sz="2000" dirty="0"/>
              <a:t>Unified communication (UC) - refers to the centralized management </a:t>
            </a:r>
          </a:p>
          <a:p>
            <a:pPr marL="0" indent="0">
              <a:buNone/>
            </a:pPr>
            <a:r>
              <a:rPr lang="en-US" sz="2000" dirty="0"/>
              <a:t>of multiple network-based communications</a:t>
            </a:r>
          </a:p>
          <a:p>
            <a:r>
              <a:rPr lang="en-US" sz="2000" dirty="0"/>
              <a:t>Three types of communication services:</a:t>
            </a:r>
          </a:p>
          <a:p>
            <a:pPr lvl="1"/>
            <a:r>
              <a:rPr lang="en-US" sz="1800" dirty="0"/>
              <a:t>Conversational voice - VoIP (Voice over IP)</a:t>
            </a:r>
          </a:p>
          <a:p>
            <a:pPr lvl="1"/>
            <a:r>
              <a:rPr lang="en-US" sz="1800" dirty="0"/>
              <a:t>Streaming live audio and video</a:t>
            </a:r>
          </a:p>
          <a:p>
            <a:pPr lvl="1"/>
            <a:r>
              <a:rPr lang="en-US" sz="1800" dirty="0"/>
              <a:t>Streaming stored audio and video</a:t>
            </a:r>
          </a:p>
          <a:p>
            <a:r>
              <a:rPr lang="en-US" sz="2000" dirty="0"/>
              <a:t>Voice and video transmissions are delay-sensitive</a:t>
            </a:r>
          </a:p>
          <a:p>
            <a:r>
              <a:rPr lang="en-US" sz="2000" dirty="0"/>
              <a:t>Voice and video transmission are considered loss-tolerant</a:t>
            </a:r>
          </a:p>
          <a:p>
            <a:r>
              <a:rPr lang="en-US" sz="2000" dirty="0"/>
              <a:t>Network administrators must pay attention to the quality of service (QoS) a network provides for voice and video</a:t>
            </a:r>
          </a:p>
          <a:p>
            <a:r>
              <a:rPr lang="en-US" sz="2000" dirty="0"/>
              <a:t>Bandwidth - the amount of traffic, or data transmission activity, on the network</a:t>
            </a:r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33DF7F-57B7-483A-73C0-CECA3A68C479}"/>
              </a:ext>
            </a:extLst>
          </p:cNvPr>
          <p:cNvSpPr txBox="1">
            <a:spLocks/>
          </p:cNvSpPr>
          <p:nvPr/>
        </p:nvSpPr>
        <p:spPr>
          <a:xfrm>
            <a:off x="44343" y="1116114"/>
            <a:ext cx="8792086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Communication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873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Gateways and Other Multifunction Devices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Gateway</a:t>
            </a:r>
          </a:p>
          <a:p>
            <a:pPr lvl="1" eaLnBrk="1" hangingPunct="1"/>
            <a:r>
              <a:rPr lang="en-US" dirty="0"/>
              <a:t>Combination of networking hardware and software</a:t>
            </a:r>
          </a:p>
          <a:p>
            <a:pPr lvl="1" eaLnBrk="1" hangingPunct="1"/>
            <a:r>
              <a:rPr lang="en-US" dirty="0"/>
              <a:t>Connects two systems using different formatting, communications protocols, architecture</a:t>
            </a:r>
          </a:p>
          <a:p>
            <a:pPr lvl="1" eaLnBrk="1" hangingPunct="1"/>
            <a:r>
              <a:rPr lang="en-US" dirty="0"/>
              <a:t>Repackages information</a:t>
            </a:r>
          </a:p>
          <a:p>
            <a:pPr lvl="1" eaLnBrk="1" hangingPunct="1"/>
            <a:r>
              <a:rPr lang="en-US" dirty="0"/>
              <a:t>Resides on servers, microcomputers, connectivity devices, mainframes</a:t>
            </a:r>
          </a:p>
          <a:p>
            <a:pPr eaLnBrk="1" hangingPunct="1"/>
            <a:r>
              <a:rPr lang="en-US" dirty="0"/>
              <a:t>Popular gateways</a:t>
            </a:r>
          </a:p>
          <a:p>
            <a:pPr lvl="1" eaLnBrk="1" hangingPunct="1"/>
            <a:r>
              <a:rPr lang="en-US" dirty="0"/>
              <a:t>E-mail gateway, Internet gateway, LAN gateway, voice/data gateway</a:t>
            </a:r>
            <a:r>
              <a:rPr lang="en-US"/>
              <a:t>,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551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Cloud Computing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346325"/>
            <a:ext cx="6172200" cy="29908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Internet frequently pictured as a cloud</a:t>
            </a:r>
          </a:p>
          <a:p>
            <a:pPr eaLnBrk="1" hangingPunct="1"/>
            <a:r>
              <a:rPr lang="en-US" dirty="0"/>
              <a:t>Cloud computing</a:t>
            </a:r>
          </a:p>
          <a:p>
            <a:pPr lvl="1" eaLnBrk="1" hangingPunct="1"/>
            <a:r>
              <a:rPr lang="en-US" dirty="0"/>
              <a:t>Flexible provision of data storage, applications, and services</a:t>
            </a:r>
          </a:p>
          <a:p>
            <a:pPr lvl="2" eaLnBrk="1" hangingPunct="1"/>
            <a:r>
              <a:rPr lang="en-US" dirty="0"/>
              <a:t>To multiple clients over a network</a:t>
            </a:r>
          </a:p>
          <a:p>
            <a:pPr eaLnBrk="1" hangingPunct="1"/>
            <a:r>
              <a:rPr lang="en-US" dirty="0"/>
              <a:t>Cloud computing distinguishing features</a:t>
            </a:r>
          </a:p>
          <a:p>
            <a:pPr lvl="1" eaLnBrk="1" hangingPunct="1"/>
            <a:r>
              <a:rPr lang="en-US" dirty="0"/>
              <a:t>Self-service and on-demand</a:t>
            </a:r>
          </a:p>
          <a:p>
            <a:pPr lvl="1" eaLnBrk="1" hangingPunct="1"/>
            <a:r>
              <a:rPr lang="en-US" dirty="0"/>
              <a:t>Elastic</a:t>
            </a:r>
          </a:p>
          <a:p>
            <a:pPr lvl="1" eaLnBrk="1" hangingPunct="1"/>
            <a:r>
              <a:rPr lang="en-US" dirty="0"/>
              <a:t>Supports multiple platforms</a:t>
            </a:r>
          </a:p>
          <a:p>
            <a:pPr lvl="1" eaLnBrk="1" hangingPunct="1"/>
            <a:r>
              <a:rPr lang="en-US" dirty="0"/>
              <a:t>Resource pooling and consolidation</a:t>
            </a:r>
          </a:p>
          <a:p>
            <a:pPr lvl="1" eaLnBrk="1" hangingPunct="1"/>
            <a:r>
              <a:rPr lang="en-US" dirty="0"/>
              <a:t>Metered service</a:t>
            </a:r>
          </a:p>
        </p:txBody>
      </p:sp>
    </p:spTree>
    <p:extLst>
      <p:ext uri="{BB962C8B-B14F-4D97-AF65-F5344CB8AC3E}">
        <p14:creationId xmlns:p14="http://schemas.microsoft.com/office/powerpoint/2010/main" val="35386547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50699" y="5425783"/>
            <a:ext cx="1959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of cloud computing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9" y="1732291"/>
            <a:ext cx="5286375" cy="36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27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Cloud Computing (cont’d.)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8263"/>
            <a:ext cx="6172200" cy="272891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Can provide virtual desktops</a:t>
            </a:r>
          </a:p>
          <a:p>
            <a:pPr lvl="1" eaLnBrk="1" hangingPunct="1"/>
            <a:r>
              <a:rPr lang="en-US" dirty="0"/>
              <a:t>Operating environments hosted virtually</a:t>
            </a:r>
          </a:p>
          <a:p>
            <a:pPr lvl="1" eaLnBrk="1" hangingPunct="1"/>
            <a:r>
              <a:rPr lang="en-US" dirty="0"/>
              <a:t>Different physical computer than one user interacts with</a:t>
            </a:r>
          </a:p>
          <a:p>
            <a:pPr eaLnBrk="1" hangingPunct="1"/>
            <a:r>
              <a:rPr lang="en-US" dirty="0"/>
              <a:t>NaaS (Network as a Service)</a:t>
            </a:r>
          </a:p>
          <a:p>
            <a:pPr lvl="1" eaLnBrk="1" hangingPunct="1"/>
            <a:r>
              <a:rPr lang="en-US" dirty="0"/>
              <a:t>Service provider offers customers complete set of networking services</a:t>
            </a:r>
          </a:p>
          <a:p>
            <a:pPr eaLnBrk="1" hangingPunct="1"/>
            <a:r>
              <a:rPr lang="en-US" dirty="0"/>
              <a:t>Types of delivery</a:t>
            </a:r>
          </a:p>
          <a:p>
            <a:pPr lvl="1" eaLnBrk="1" hangingPunct="1"/>
            <a:r>
              <a:rPr lang="en-US" dirty="0"/>
              <a:t>Public cloud</a:t>
            </a:r>
          </a:p>
          <a:p>
            <a:pPr lvl="1" eaLnBrk="1" hangingPunct="1"/>
            <a:r>
              <a:rPr lang="en-US" dirty="0"/>
              <a:t>Private cloud</a:t>
            </a:r>
          </a:p>
        </p:txBody>
      </p:sp>
    </p:spTree>
    <p:extLst>
      <p:ext uri="{BB962C8B-B14F-4D97-AF65-F5344CB8AC3E}">
        <p14:creationId xmlns:p14="http://schemas.microsoft.com/office/powerpoint/2010/main" val="24848743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73" y="177982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0957" y="1156465"/>
            <a:ext cx="663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59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27A0-623B-E6EC-19A4-0E0E766B4710}"/>
              </a:ext>
            </a:extLst>
          </p:cNvPr>
          <p:cNvSpPr txBox="1">
            <a:spLocks/>
          </p:cNvSpPr>
          <p:nvPr/>
        </p:nvSpPr>
        <p:spPr>
          <a:xfrm>
            <a:off x="164877" y="1207553"/>
            <a:ext cx="8746367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Controlling Network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78F9-2032-8827-F39E-25798FC4C9E2}"/>
              </a:ext>
            </a:extLst>
          </p:cNvPr>
          <p:cNvSpPr txBox="1">
            <a:spLocks/>
          </p:cNvSpPr>
          <p:nvPr/>
        </p:nvSpPr>
        <p:spPr>
          <a:xfrm>
            <a:off x="164877" y="1881302"/>
            <a:ext cx="8997251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Topology - how parts of a whole work together</a:t>
            </a:r>
          </a:p>
          <a:p>
            <a:r>
              <a:rPr lang="en-US"/>
              <a:t>Physical topology - mostly applies to hardware and describes how computers, other devices, and cables fir together to form the physical network</a:t>
            </a:r>
          </a:p>
          <a:p>
            <a:r>
              <a:rPr lang="en-US"/>
              <a:t>Logical topology - has to do with software and describes how access to the network is controlled</a:t>
            </a:r>
          </a:p>
          <a:p>
            <a:pPr lvl="1"/>
            <a:r>
              <a:rPr lang="en-US"/>
              <a:t>How users and programs initially gain access to the network</a:t>
            </a:r>
          </a:p>
          <a:p>
            <a:r>
              <a:rPr lang="en-US"/>
              <a:t>Network operating system - controls access to the entire network</a:t>
            </a:r>
          </a:p>
          <a:p>
            <a:pPr lvl="1"/>
            <a:r>
              <a:rPr lang="en-US"/>
              <a:t>Required by client-server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76CBB3-D161-2619-3B3A-D3F9B7EEA6BC}"/>
              </a:ext>
            </a:extLst>
          </p:cNvPr>
          <p:cNvSpPr txBox="1">
            <a:spLocks noChangeArrowheads="1"/>
          </p:cNvSpPr>
          <p:nvPr/>
        </p:nvSpPr>
        <p:spPr>
          <a:xfrm>
            <a:off x="94219" y="1170146"/>
            <a:ext cx="8800399" cy="6192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Peer-to-Peer Model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C9B2EF-45AA-E6C8-B98D-6C9FAE5CF49D}"/>
              </a:ext>
            </a:extLst>
          </p:cNvPr>
          <p:cNvSpPr txBox="1">
            <a:spLocks noChangeArrowheads="1"/>
          </p:cNvSpPr>
          <p:nvPr/>
        </p:nvSpPr>
        <p:spPr>
          <a:xfrm>
            <a:off x="46996" y="1789416"/>
            <a:ext cx="9002785" cy="4061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C5BA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Peer-to-peer (P2P) network model - the OS of each computer on the network is responsible for controlling access to its resources</a:t>
            </a:r>
          </a:p>
          <a:p>
            <a:pPr lvl="1"/>
            <a:r>
              <a:rPr lang="en-US" dirty="0"/>
              <a:t>No centralized control</a:t>
            </a:r>
          </a:p>
          <a:p>
            <a:r>
              <a:rPr lang="en-US" dirty="0"/>
              <a:t>Computers, called nodes or hosts, form a logical group of computers and users</a:t>
            </a:r>
          </a:p>
          <a:p>
            <a:pPr lvl="1"/>
            <a:r>
              <a:rPr lang="en-US" dirty="0"/>
              <a:t>May share resources</a:t>
            </a:r>
          </a:p>
          <a:p>
            <a:pPr lvl="1"/>
            <a:r>
              <a:rPr lang="en-US" dirty="0"/>
              <a:t>May prevent access to resources</a:t>
            </a:r>
          </a:p>
          <a:p>
            <a:r>
              <a:rPr lang="en-US" dirty="0"/>
              <a:t>Each computer user has a Windows local account</a:t>
            </a:r>
          </a:p>
          <a:p>
            <a:pPr lvl="1"/>
            <a:r>
              <a:rPr lang="en-US" dirty="0"/>
              <a:t>Works only on that one 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4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D97BD9AA99141AC3AF8F199237DB4" ma:contentTypeVersion="16" ma:contentTypeDescription="Create a new document." ma:contentTypeScope="" ma:versionID="23ab95e1e72203ba620436849fdb73b0">
  <xsd:schema xmlns:xsd="http://www.w3.org/2001/XMLSchema" xmlns:xs="http://www.w3.org/2001/XMLSchema" xmlns:p="http://schemas.microsoft.com/office/2006/metadata/properties" xmlns:ns2="e984c52a-6604-40ca-a09d-dc66b281aead" xmlns:ns3="707b8c38-69b0-47fc-8616-9e342031baaf" targetNamespace="http://schemas.microsoft.com/office/2006/metadata/properties" ma:root="true" ma:fieldsID="111229285d3f69f3aef55c34cb285815" ns2:_="" ns3:_="">
    <xsd:import namespace="e984c52a-6604-40ca-a09d-dc66b281aead"/>
    <xsd:import namespace="707b8c38-69b0-47fc-8616-9e342031b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c52a-6604-40ca-a09d-dc66b281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8c38-69b0-47fc-8616-9e342031b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c605f-97b0-49ba-94fd-70a95b037f6a}" ma:internalName="TaxCatchAll" ma:showField="CatchAllData" ma:web="707b8c38-69b0-47fc-8616-9e342031b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FDB01-975A-4685-9D89-CA24B13CD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c52a-6604-40ca-a09d-dc66b281aead"/>
    <ds:schemaRef ds:uri="707b8c38-69b0-47fc-8616-9e342031b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88242B-CCA8-46A6-8EE0-B2D35FDD2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595</TotalTime>
  <Words>3987</Words>
  <Application>Microsoft Office PowerPoint</Application>
  <PresentationFormat>On-screen Show (4:3)</PresentationFormat>
  <Paragraphs>606</Paragraphs>
  <Slides>74</Slides>
  <Notes>51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Lato</vt:lpstr>
      <vt:lpstr>var(--d2l-cplus-font-family-body, "Lato", "Lucida Sans Unicode", "Lucida Grande", sans-serif)</vt:lpstr>
      <vt:lpstr>var(--d2l-cplus-font-family-one)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 7: Application Layer</vt:lpstr>
      <vt:lpstr>Layer 6: Presentation Layer</vt:lpstr>
      <vt:lpstr>Layer 5: Session Layer</vt:lpstr>
      <vt:lpstr>Layer 4: Transport Layer</vt:lpstr>
      <vt:lpstr>Layer 4: Transport Layer</vt:lpstr>
      <vt:lpstr>Layer 3: Network Layer</vt:lpstr>
      <vt:lpstr>Layer 2: Data Link Layer</vt:lpstr>
      <vt:lpstr>Layer 2: Data Link Layer</vt:lpstr>
      <vt:lpstr>Layer 1: Physical Layer</vt:lpstr>
      <vt:lpstr>Protocol Data Unit or PDU</vt:lpstr>
      <vt:lpstr>Summary of How the Layers Work Together</vt:lpstr>
      <vt:lpstr>Tips:  - All nodes in a network need to have the network layer, only the two end computers need to have the transport layer </vt:lpstr>
      <vt:lpstr>Switches</vt:lpstr>
      <vt:lpstr>Switch Installation</vt:lpstr>
      <vt:lpstr>Switch Installation (cont’d.)</vt:lpstr>
      <vt:lpstr>Switching Methods</vt:lpstr>
      <vt:lpstr>Switching Methods (cont’d.)</vt:lpstr>
      <vt:lpstr>Switching Methods (cont’d.)</vt:lpstr>
      <vt:lpstr>Switching Methods (cont’d.)</vt:lpstr>
      <vt:lpstr>VLANs and Trunking</vt:lpstr>
      <vt:lpstr>PowerPoint Presentation</vt:lpstr>
      <vt:lpstr>VLANs and Trunking (cont’d.)</vt:lpstr>
      <vt:lpstr>VLANs and Trunking (cont’d.)</vt:lpstr>
      <vt:lpstr>VLANs and Trunking (cont’d.)</vt:lpstr>
      <vt:lpstr>VLANs and Trunking (cont’d.)</vt:lpstr>
      <vt:lpstr>STP (Spanning Tree Protocol)</vt:lpstr>
      <vt:lpstr>PowerPoint Presentation</vt:lpstr>
      <vt:lpstr>PowerPoint Presentation</vt:lpstr>
      <vt:lpstr>STP (cont’d.)</vt:lpstr>
      <vt:lpstr>Content and Multilayer Switches</vt:lpstr>
      <vt:lpstr>Content and Multilayer Switches (cont’d.)</vt:lpstr>
      <vt:lpstr>Routers</vt:lpstr>
      <vt:lpstr>Routers (cont’d.)</vt:lpstr>
      <vt:lpstr>Router Characteristics and Functions</vt:lpstr>
      <vt:lpstr>Router Characteristics and Functions (cont’d.)</vt:lpstr>
      <vt:lpstr>PowerPoint Presentation</vt:lpstr>
      <vt:lpstr>Router Characteristics and Functions (cont’d.)</vt:lpstr>
      <vt:lpstr>Router Characteristics and Functions (cont’d.)</vt:lpstr>
      <vt:lpstr>Router Characteristics and Functions (cont’d.)</vt:lpstr>
      <vt:lpstr>Router Characteristics and Functions (cont’d.)</vt:lpstr>
      <vt:lpstr>PowerPoint Presentation</vt:lpstr>
      <vt:lpstr>Routing Protocols</vt:lpstr>
      <vt:lpstr>Routing Protocols (cont’d.)</vt:lpstr>
      <vt:lpstr>Routing Protocols (cont’d.)</vt:lpstr>
      <vt:lpstr>Routing Protocols (cont’d.)</vt:lpstr>
      <vt:lpstr>Routing Protocols (cont’d.)</vt:lpstr>
      <vt:lpstr>Routing Protocols (cont’d.)</vt:lpstr>
      <vt:lpstr>Routing Protocols (cont’d.)</vt:lpstr>
      <vt:lpstr>Routing Protocols (cont’d.)</vt:lpstr>
      <vt:lpstr>Routing Protocols (cont’d.)</vt:lpstr>
      <vt:lpstr>Gateways and Other Multifunction Devices</vt:lpstr>
      <vt:lpstr>Cloud Computing</vt:lpstr>
      <vt:lpstr>PowerPoint Presentation</vt:lpstr>
      <vt:lpstr>Cloud Computing (cont’d.)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Christian Slaven</cp:lastModifiedBy>
  <cp:revision>45</cp:revision>
  <dcterms:created xsi:type="dcterms:W3CDTF">2016-03-02T01:39:55Z</dcterms:created>
  <dcterms:modified xsi:type="dcterms:W3CDTF">2024-08-14T08:14:47Z</dcterms:modified>
</cp:coreProperties>
</file>