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50"/>
  </p:notesMasterIdLst>
  <p:sldIdLst>
    <p:sldId id="260" r:id="rId4"/>
    <p:sldId id="417" r:id="rId5"/>
    <p:sldId id="420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419" r:id="rId22"/>
    <p:sldId id="328" r:id="rId23"/>
    <p:sldId id="330" r:id="rId24"/>
    <p:sldId id="351" r:id="rId25"/>
    <p:sldId id="352" r:id="rId26"/>
    <p:sldId id="354" r:id="rId27"/>
    <p:sldId id="359" r:id="rId28"/>
    <p:sldId id="360" r:id="rId29"/>
    <p:sldId id="364" r:id="rId30"/>
    <p:sldId id="365" r:id="rId31"/>
    <p:sldId id="373" r:id="rId32"/>
    <p:sldId id="378" r:id="rId33"/>
    <p:sldId id="416" r:id="rId34"/>
    <p:sldId id="380" r:id="rId35"/>
    <p:sldId id="381" r:id="rId36"/>
    <p:sldId id="382" r:id="rId37"/>
    <p:sldId id="386" r:id="rId38"/>
    <p:sldId id="387" r:id="rId39"/>
    <p:sldId id="388" r:id="rId40"/>
    <p:sldId id="396" r:id="rId41"/>
    <p:sldId id="404" r:id="rId42"/>
    <p:sldId id="405" r:id="rId43"/>
    <p:sldId id="406" r:id="rId44"/>
    <p:sldId id="407" r:id="rId45"/>
    <p:sldId id="408" r:id="rId46"/>
    <p:sldId id="409" r:id="rId47"/>
    <p:sldId id="410" r:id="rId48"/>
    <p:sldId id="411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BA9"/>
    <a:srgbClr val="38ACD8"/>
    <a:srgbClr val="3A93D8"/>
    <a:srgbClr val="A8D5F3"/>
    <a:srgbClr val="C4E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2" d="100"/>
          <a:sy n="92" d="100"/>
        </p:scale>
        <p:origin x="1190" y="-1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81C8C-A545-4627-9B2C-DBBF67C2CABA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A3E25-BDEC-4652-8574-9FB230724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2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1B163-8717-4C3B-A336-4D2E8C812CD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10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1B163-8717-4C3B-A336-4D2E8C812CD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61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1B163-8717-4C3B-A336-4D2E8C812CD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492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1B163-8717-4C3B-A336-4D2E8C812CD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10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1B163-8717-4C3B-A336-4D2E8C812CD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63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1B163-8717-4C3B-A336-4D2E8C812CD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61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1B163-8717-4C3B-A336-4D2E8C812CD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39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1B163-8717-4C3B-A336-4D2E8C812CD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73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1B163-8717-4C3B-A336-4D2E8C812CD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805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1B163-8717-4C3B-A336-4D2E8C812CD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673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1B163-8717-4C3B-A336-4D2E8C812CD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536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1B163-8717-4C3B-A336-4D2E8C812CD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81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1B163-8717-4C3B-A336-4D2E8C812CD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404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1B163-8717-4C3B-A336-4D2E8C812CD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79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1B163-8717-4C3B-A336-4D2E8C812CD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7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1B163-8717-4C3B-A336-4D2E8C812CD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729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1B163-8717-4C3B-A336-4D2E8C812CD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934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1B163-8717-4C3B-A336-4D2E8C812CD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863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1B163-8717-4C3B-A336-4D2E8C812CD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21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1B163-8717-4C3B-A336-4D2E8C812CD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02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1B163-8717-4C3B-A336-4D2E8C812CD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63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1B163-8717-4C3B-A336-4D2E8C812CD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8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1B163-8717-4C3B-A336-4D2E8C812CD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07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1B163-8717-4C3B-A336-4D2E8C812CD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21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1B163-8717-4C3B-A336-4D2E8C812CD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87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1B163-8717-4C3B-A336-4D2E8C812CD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3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whale-motif.png"/>
          <p:cNvPicPr>
            <a:picLocks noChangeAspect="1"/>
          </p:cNvPicPr>
          <p:nvPr userDrawn="1"/>
        </p:nvPicPr>
        <p:blipFill>
          <a:blip r:embed="rId2">
            <a:alphaModFix amt="5000"/>
          </a:blip>
          <a:srcRect/>
          <a:stretch>
            <a:fillRect/>
          </a:stretch>
        </p:blipFill>
        <p:spPr bwMode="auto">
          <a:xfrm rot="19684661">
            <a:off x="2855913" y="893763"/>
            <a:ext cx="5518150" cy="54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PROE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791200"/>
            <a:ext cx="213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gradFill flip="none" rotWithShape="1">
          <a:gsLst>
            <a:gs pos="0">
              <a:schemeClr val="bg1"/>
            </a:gs>
            <a:gs pos="100000">
              <a:srgbClr val="38ACD8"/>
            </a:gs>
          </a:gsLst>
          <a:lin ang="8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>
              <a:alpha val="35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0" descr="SPREP-wide-colou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5497" y="203372"/>
            <a:ext cx="175125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1C5BA9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hale-motif.png"/>
          <p:cNvPicPr>
            <a:picLocks noChangeAspect="1"/>
          </p:cNvPicPr>
          <p:nvPr userDrawn="1"/>
        </p:nvPicPr>
        <p:blipFill>
          <a:blip r:embed="rId3">
            <a:duotone>
              <a:srgbClr val="FFFFFE"/>
              <a:srgbClr val="FFF1C1"/>
            </a:duotone>
            <a:alphaModFix amt="15000"/>
          </a:blip>
          <a:stretch>
            <a:fillRect/>
          </a:stretch>
        </p:blipFill>
        <p:spPr>
          <a:xfrm rot="2071968">
            <a:off x="-607348" y="3667458"/>
            <a:ext cx="3959793" cy="39204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bg>
      <p:bgPr>
        <a:gradFill flip="none" rotWithShape="1">
          <a:gsLst>
            <a:gs pos="0">
              <a:schemeClr val="bg1"/>
            </a:gs>
            <a:gs pos="100000">
              <a:srgbClr val="38ACD8"/>
            </a:gs>
          </a:gsLst>
          <a:lin ang="8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>
              <a:alpha val="35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1C5BA9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hale-motif.png"/>
          <p:cNvPicPr>
            <a:picLocks noChangeAspect="1"/>
          </p:cNvPicPr>
          <p:nvPr userDrawn="1"/>
        </p:nvPicPr>
        <p:blipFill>
          <a:blip r:embed="rId2">
            <a:duotone>
              <a:srgbClr val="FFFFFE"/>
              <a:srgbClr val="FFF1C1"/>
            </a:duotone>
            <a:alphaModFix amt="15000"/>
          </a:blip>
          <a:stretch>
            <a:fillRect/>
          </a:stretch>
        </p:blipFill>
        <p:spPr>
          <a:xfrm rot="2071968">
            <a:off x="-607348" y="3667458"/>
            <a:ext cx="3959793" cy="3920457"/>
          </a:xfrm>
          <a:prstGeom prst="rect">
            <a:avLst/>
          </a:prstGeom>
        </p:spPr>
      </p:pic>
      <p:pic>
        <p:nvPicPr>
          <p:cNvPr id="12" name="Picture 5" descr="PROE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4151" y="203372"/>
            <a:ext cx="158618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6A14C-6237-421C-8B53-BB440111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34" y="1365495"/>
            <a:ext cx="7886700" cy="6192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66F9B-6755-4767-9F3D-8191F9EFB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69" y="2217968"/>
            <a:ext cx="7886700" cy="40618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E7E3F-EFD2-47EE-BF00-D36C96465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0DF3-3DB6-4D99-AA4E-14DC0AC2F653}" type="datetime1">
              <a:rPr lang="en-GB" smtClean="0"/>
              <a:t>30/08/2024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58001-A200-430B-8F40-68D957C9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2C18-0946-417B-990D-6EFE76C6B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044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02CC3-E47B-4283-83E9-8EB4EBBD3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64515D-2CF7-4C33-B27A-B826FA0B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F695-23F4-4095-9304-4961CEC282AA}" type="datetime1">
              <a:rPr lang="en-GB" smtClean="0"/>
              <a:t>30/08/2024</a:t>
            </a:fld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5DD98-5E4A-43D3-AFBB-61B65775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AU" sz="900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AU" sz="900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7682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y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344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whale-motif.png"/>
          <p:cNvPicPr>
            <a:picLocks noChangeAspect="1"/>
          </p:cNvPicPr>
          <p:nvPr userDrawn="1"/>
        </p:nvPicPr>
        <p:blipFill>
          <a:blip r:embed="rId2">
            <a:alphaModFix amt="5000"/>
          </a:blip>
          <a:srcRect/>
          <a:stretch>
            <a:fillRect/>
          </a:stretch>
        </p:blipFill>
        <p:spPr bwMode="auto">
          <a:xfrm rot="19684661">
            <a:off x="2855913" y="893763"/>
            <a:ext cx="5518150" cy="54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SPREP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5867400"/>
            <a:ext cx="21875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4" descr="whale-motif.png"/>
          <p:cNvPicPr>
            <a:picLocks noChangeAspect="1"/>
          </p:cNvPicPr>
          <p:nvPr userDrawn="1"/>
        </p:nvPicPr>
        <p:blipFill>
          <a:blip r:embed="rId2">
            <a:alphaModFix amt="18000"/>
          </a:blip>
          <a:srcRect/>
          <a:stretch>
            <a:fillRect/>
          </a:stretch>
        </p:blipFill>
        <p:spPr bwMode="auto">
          <a:xfrm rot="1732664">
            <a:off x="47625" y="3865563"/>
            <a:ext cx="284956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SPREP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5497" y="203372"/>
            <a:ext cx="175125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A8D5F3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4" descr="whale-motif.png"/>
          <p:cNvPicPr>
            <a:picLocks noChangeAspect="1"/>
          </p:cNvPicPr>
          <p:nvPr userDrawn="1"/>
        </p:nvPicPr>
        <p:blipFill>
          <a:blip r:embed="rId2">
            <a:alphaModFix amt="18000"/>
          </a:blip>
          <a:srcRect/>
          <a:stretch>
            <a:fillRect/>
          </a:stretch>
        </p:blipFill>
        <p:spPr bwMode="auto">
          <a:xfrm rot="1732664">
            <a:off x="47625" y="3865563"/>
            <a:ext cx="284956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A8D5F3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 descr="PROE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4151" y="203372"/>
            <a:ext cx="158618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4" descr="whale-motif.png"/>
          <p:cNvPicPr>
            <a:picLocks noChangeAspect="1"/>
          </p:cNvPicPr>
          <p:nvPr userDrawn="1"/>
        </p:nvPicPr>
        <p:blipFill>
          <a:blip r:embed="rId2">
            <a:alphaModFix amt="18000"/>
          </a:blip>
          <a:srcRect/>
          <a:stretch>
            <a:fillRect/>
          </a:stretch>
        </p:blipFill>
        <p:spPr bwMode="auto">
          <a:xfrm rot="1732664">
            <a:off x="47625" y="3865563"/>
            <a:ext cx="284956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SPREP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5497" y="203372"/>
            <a:ext cx="175125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A8D5F3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4" descr="whale-motif.png"/>
          <p:cNvPicPr>
            <a:picLocks noChangeAspect="1"/>
          </p:cNvPicPr>
          <p:nvPr userDrawn="1"/>
        </p:nvPicPr>
        <p:blipFill>
          <a:blip r:embed="rId2">
            <a:alphaModFix amt="18000"/>
          </a:blip>
          <a:srcRect/>
          <a:stretch>
            <a:fillRect/>
          </a:stretch>
        </p:blipFill>
        <p:spPr bwMode="auto">
          <a:xfrm rot="1732664">
            <a:off x="47625" y="3865563"/>
            <a:ext cx="284956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A8D5F3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 descr="PROE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4151" y="203372"/>
            <a:ext cx="158618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gradFill flip="none" rotWithShape="1">
          <a:gsLst>
            <a:gs pos="0">
              <a:schemeClr val="bg1"/>
            </a:gs>
            <a:gs pos="100000">
              <a:srgbClr val="38ACD8"/>
            </a:gs>
          </a:gsLst>
          <a:lin ang="8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>
              <a:alpha val="35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0" descr="SPREP-wide-colou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5497" y="203372"/>
            <a:ext cx="175125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1C5BA9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hale-motif.png"/>
          <p:cNvPicPr>
            <a:picLocks noChangeAspect="1"/>
          </p:cNvPicPr>
          <p:nvPr userDrawn="1"/>
        </p:nvPicPr>
        <p:blipFill>
          <a:blip r:embed="rId3">
            <a:duotone>
              <a:srgbClr val="FFFFFE"/>
              <a:srgbClr val="FFF1C1"/>
            </a:duotone>
            <a:alphaModFix amt="15000"/>
          </a:blip>
          <a:stretch>
            <a:fillRect/>
          </a:stretch>
        </p:blipFill>
        <p:spPr>
          <a:xfrm rot="2071968">
            <a:off x="-607348" y="3667458"/>
            <a:ext cx="3959793" cy="39204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gradFill flip="none" rotWithShape="1">
          <a:gsLst>
            <a:gs pos="0">
              <a:schemeClr val="bg1"/>
            </a:gs>
            <a:gs pos="100000">
              <a:srgbClr val="38ACD8"/>
            </a:gs>
          </a:gsLst>
          <a:lin ang="8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>
              <a:alpha val="35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1C5BA9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hale-motif.png"/>
          <p:cNvPicPr>
            <a:picLocks noChangeAspect="1"/>
          </p:cNvPicPr>
          <p:nvPr userDrawn="1"/>
        </p:nvPicPr>
        <p:blipFill>
          <a:blip r:embed="rId2">
            <a:duotone>
              <a:srgbClr val="FFFFFE"/>
              <a:srgbClr val="FFF1C1"/>
            </a:duotone>
            <a:alphaModFix amt="15000"/>
          </a:blip>
          <a:stretch>
            <a:fillRect/>
          </a:stretch>
        </p:blipFill>
        <p:spPr>
          <a:xfrm rot="2071968">
            <a:off x="-607348" y="3667458"/>
            <a:ext cx="3959793" cy="3920457"/>
          </a:xfrm>
          <a:prstGeom prst="rect">
            <a:avLst/>
          </a:prstGeom>
        </p:spPr>
      </p:pic>
      <p:pic>
        <p:nvPicPr>
          <p:cNvPr id="12" name="Picture 5" descr="PROE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4151" y="203372"/>
            <a:ext cx="158618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A8D5F3"/>
            </a:gs>
          </a:gsLst>
          <a:lin ang="8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3" r:id="rId2"/>
    <p:sldLayoutId id="2147483649" r:id="rId3"/>
    <p:sldLayoutId id="2147483655" r:id="rId4"/>
    <p:sldLayoutId id="2147483656" r:id="rId5"/>
    <p:sldLayoutId id="2147483661" r:id="rId6"/>
    <p:sldLayoutId id="2147483662" r:id="rId7"/>
    <p:sldLayoutId id="2147483657" r:id="rId8"/>
    <p:sldLayoutId id="2147483658" r:id="rId9"/>
    <p:sldLayoutId id="2147483659" r:id="rId10"/>
    <p:sldLayoutId id="2147483660" r:id="rId11"/>
    <p:sldLayoutId id="2147483664" r:id="rId12"/>
    <p:sldLayoutId id="2147483665" r:id="rId13"/>
    <p:sldLayoutId id="214748366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1C5BA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1C5BA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C5BA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1C5BA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1C5BA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1C5BA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3036" y="2698262"/>
            <a:ext cx="50827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+mj-lt"/>
              </a:rPr>
              <a:t>Network Infrastructure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Ring topology WAN</a:t>
            </a:r>
          </a:p>
          <a:p>
            <a:pPr lvl="1" eaLnBrk="1" hangingPunct="1"/>
            <a:r>
              <a:rPr lang="en-US" dirty="0"/>
              <a:t>Each site connected to two other sites</a:t>
            </a:r>
          </a:p>
          <a:p>
            <a:pPr lvl="1" eaLnBrk="1" hangingPunct="1"/>
            <a:r>
              <a:rPr lang="en-US" dirty="0"/>
              <a:t>Forms ring pattern</a:t>
            </a:r>
          </a:p>
          <a:p>
            <a:pPr lvl="1" eaLnBrk="1" hangingPunct="1"/>
            <a:r>
              <a:rPr lang="en-US" dirty="0"/>
              <a:t>Connects locations</a:t>
            </a:r>
          </a:p>
          <a:p>
            <a:pPr lvl="1" eaLnBrk="1" hangingPunct="1"/>
            <a:r>
              <a:rPr lang="en-US" dirty="0"/>
              <a:t>Relies on redundant rings</a:t>
            </a:r>
          </a:p>
          <a:p>
            <a:pPr lvl="2" eaLnBrk="1" hangingPunct="1"/>
            <a:r>
              <a:rPr lang="en-US" dirty="0"/>
              <a:t>Data rerouted upon site failure</a:t>
            </a:r>
          </a:p>
          <a:p>
            <a:pPr lvl="1" eaLnBrk="1" hangingPunct="1"/>
            <a:r>
              <a:rPr lang="en-US" dirty="0"/>
              <a:t>Expansion</a:t>
            </a:r>
          </a:p>
          <a:p>
            <a:pPr lvl="2" eaLnBrk="1" hangingPunct="1"/>
            <a:r>
              <a:rPr lang="en-US" dirty="0"/>
              <a:t>Difficult, expensive</a:t>
            </a:r>
          </a:p>
          <a:p>
            <a:pPr eaLnBrk="1" hangingPunct="1"/>
            <a:r>
              <a:rPr lang="en-US" dirty="0"/>
              <a:t>Best use</a:t>
            </a:r>
          </a:p>
          <a:p>
            <a:pPr lvl="1" eaLnBrk="1" hangingPunct="1"/>
            <a:r>
              <a:rPr lang="en-US" dirty="0"/>
              <a:t>Connecting maximum five locations</a:t>
            </a:r>
          </a:p>
        </p:txBody>
      </p:sp>
    </p:spTree>
    <p:extLst>
      <p:ext uri="{BB962C8B-B14F-4D97-AF65-F5344CB8AC3E}">
        <p14:creationId xmlns:p14="http://schemas.microsoft.com/office/powerpoint/2010/main" val="3182227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90396"/>
            <a:ext cx="5590112" cy="290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137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Star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Star topology WAN</a:t>
            </a:r>
          </a:p>
          <a:p>
            <a:pPr lvl="1" eaLnBrk="1" hangingPunct="1"/>
            <a:r>
              <a:rPr lang="en-US" dirty="0"/>
              <a:t>Single site central connection point</a:t>
            </a:r>
          </a:p>
          <a:p>
            <a:pPr lvl="1" eaLnBrk="1" hangingPunct="1"/>
            <a:r>
              <a:rPr lang="en-US" dirty="0"/>
              <a:t>Separate data routes between any two sites</a:t>
            </a:r>
          </a:p>
          <a:p>
            <a:pPr eaLnBrk="1" hangingPunct="1"/>
            <a:r>
              <a:rPr lang="en-US" dirty="0"/>
              <a:t>Advantages</a:t>
            </a:r>
          </a:p>
          <a:p>
            <a:pPr lvl="1" eaLnBrk="1" hangingPunct="1"/>
            <a:r>
              <a:rPr lang="en-US" dirty="0"/>
              <a:t>Single connection failure affects one location</a:t>
            </a:r>
          </a:p>
          <a:p>
            <a:pPr lvl="1" eaLnBrk="1" hangingPunct="1"/>
            <a:r>
              <a:rPr lang="en-US" dirty="0"/>
              <a:t>Shorter data paths between any two sites</a:t>
            </a:r>
          </a:p>
          <a:p>
            <a:pPr lvl="1" eaLnBrk="1" hangingPunct="1"/>
            <a:r>
              <a:rPr lang="en-US" dirty="0"/>
              <a:t>Expansion: simple, less costly</a:t>
            </a:r>
          </a:p>
          <a:p>
            <a:pPr eaLnBrk="1" hangingPunct="1"/>
            <a:r>
              <a:rPr lang="en-US" dirty="0"/>
              <a:t>Drawback</a:t>
            </a:r>
          </a:p>
          <a:p>
            <a:pPr lvl="1" eaLnBrk="1" hangingPunct="1"/>
            <a:r>
              <a:rPr lang="en-US" dirty="0"/>
              <a:t>Central site failure can bring down entire WAN</a:t>
            </a:r>
          </a:p>
        </p:txBody>
      </p:sp>
    </p:spTree>
    <p:extLst>
      <p:ext uri="{BB962C8B-B14F-4D97-AF65-F5344CB8AC3E}">
        <p14:creationId xmlns:p14="http://schemas.microsoft.com/office/powerpoint/2010/main" val="3448528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079" y="1814345"/>
            <a:ext cx="4738756" cy="356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84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Mesh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Mesh topology WAN</a:t>
            </a:r>
          </a:p>
          <a:p>
            <a:pPr lvl="1" eaLnBrk="1" hangingPunct="1"/>
            <a:r>
              <a:rPr lang="en-US" dirty="0"/>
              <a:t>Incorporates many directly interconnected sites</a:t>
            </a:r>
          </a:p>
          <a:p>
            <a:pPr lvl="1" eaLnBrk="1" hangingPunct="1"/>
            <a:r>
              <a:rPr lang="en-US" dirty="0"/>
              <a:t>Data travels directly from origin to destination</a:t>
            </a:r>
          </a:p>
          <a:p>
            <a:pPr lvl="1" eaLnBrk="1" hangingPunct="1"/>
            <a:r>
              <a:rPr lang="en-US" dirty="0"/>
              <a:t>Routers can redirect data easily, quickly</a:t>
            </a:r>
          </a:p>
          <a:p>
            <a:pPr eaLnBrk="1" hangingPunct="1"/>
            <a:r>
              <a:rPr lang="en-US" dirty="0"/>
              <a:t>Most fault-tolerant WAN type</a:t>
            </a:r>
          </a:p>
          <a:p>
            <a:pPr eaLnBrk="1" hangingPunct="1"/>
            <a:r>
              <a:rPr lang="en-US" dirty="0"/>
              <a:t>Full-mesh WAN</a:t>
            </a:r>
          </a:p>
          <a:p>
            <a:pPr lvl="1" eaLnBrk="1" hangingPunct="1"/>
            <a:r>
              <a:rPr lang="en-US" dirty="0"/>
              <a:t>Every WAN site directly connected to every other site</a:t>
            </a:r>
          </a:p>
          <a:p>
            <a:pPr lvl="1" eaLnBrk="1" hangingPunct="1"/>
            <a:r>
              <a:rPr lang="en-US" dirty="0"/>
              <a:t>Drawback: cost</a:t>
            </a:r>
          </a:p>
          <a:p>
            <a:pPr eaLnBrk="1" hangingPunct="1"/>
            <a:r>
              <a:rPr lang="en-US" dirty="0"/>
              <a:t>Partial-mesh WAN</a:t>
            </a:r>
          </a:p>
          <a:p>
            <a:pPr lvl="1" eaLnBrk="1" hangingPunct="1"/>
            <a:r>
              <a:rPr lang="en-US" dirty="0"/>
              <a:t>Less costly</a:t>
            </a:r>
          </a:p>
        </p:txBody>
      </p:sp>
    </p:spTree>
    <p:extLst>
      <p:ext uri="{BB962C8B-B14F-4D97-AF65-F5344CB8AC3E}">
        <p14:creationId xmlns:p14="http://schemas.microsoft.com/office/powerpoint/2010/main" val="1285424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97" y="1886654"/>
            <a:ext cx="5238035" cy="343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977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Tiered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Tiered topology WAN</a:t>
            </a:r>
          </a:p>
          <a:p>
            <a:pPr lvl="1" eaLnBrk="1" hangingPunct="1"/>
            <a:r>
              <a:rPr lang="en-US" dirty="0"/>
              <a:t>Sites connected in star or ring formations</a:t>
            </a:r>
          </a:p>
          <a:p>
            <a:pPr lvl="2" eaLnBrk="1" hangingPunct="1"/>
            <a:r>
              <a:rPr lang="en-US" dirty="0"/>
              <a:t>Interconnected at different levels</a:t>
            </a:r>
          </a:p>
          <a:p>
            <a:pPr lvl="1" eaLnBrk="1" hangingPunct="1"/>
            <a:r>
              <a:rPr lang="en-US" dirty="0"/>
              <a:t>Interconnection points organized into layers</a:t>
            </a:r>
          </a:p>
          <a:p>
            <a:pPr lvl="2" eaLnBrk="1" hangingPunct="1"/>
            <a:r>
              <a:rPr lang="en-US" dirty="0"/>
              <a:t>Form hierarchical groupings</a:t>
            </a:r>
          </a:p>
          <a:p>
            <a:pPr eaLnBrk="1" hangingPunct="1"/>
            <a:r>
              <a:rPr lang="en-US" dirty="0"/>
              <a:t>Flexibility</a:t>
            </a:r>
          </a:p>
          <a:p>
            <a:pPr lvl="1" eaLnBrk="1" hangingPunct="1"/>
            <a:r>
              <a:rPr lang="en-US" dirty="0"/>
              <a:t>Allows many variations, practicality</a:t>
            </a:r>
          </a:p>
          <a:p>
            <a:pPr lvl="1" eaLnBrk="1" hangingPunct="1"/>
            <a:r>
              <a:rPr lang="en-US" dirty="0"/>
              <a:t>Requires careful considerations</a:t>
            </a:r>
          </a:p>
          <a:p>
            <a:pPr lvl="2" eaLnBrk="1" hangingPunct="1"/>
            <a:r>
              <a:rPr lang="en-US" dirty="0"/>
              <a:t>Geography, usage patterns, growth potential</a:t>
            </a:r>
          </a:p>
        </p:txBody>
      </p:sp>
    </p:spTree>
    <p:extLst>
      <p:ext uri="{BB962C8B-B14F-4D97-AF65-F5344CB8AC3E}">
        <p14:creationId xmlns:p14="http://schemas.microsoft.com/office/powerpoint/2010/main" val="117459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11" y="2074984"/>
            <a:ext cx="5893858" cy="31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718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PSTN, X.25 &amp; Frame-Relay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All older style services.</a:t>
            </a:r>
          </a:p>
          <a:p>
            <a:pPr eaLnBrk="1" hangingPunct="1"/>
            <a:r>
              <a:rPr lang="en-US" dirty="0"/>
              <a:t>PSTN (Public Switched Telephone Network)</a:t>
            </a:r>
          </a:p>
          <a:p>
            <a:pPr lvl="1"/>
            <a:r>
              <a:rPr lang="en-US" dirty="0"/>
              <a:t>Dial-up connection</a:t>
            </a:r>
          </a:p>
          <a:p>
            <a:r>
              <a:rPr lang="en-US" dirty="0"/>
              <a:t>X.25 ITU standard</a:t>
            </a:r>
          </a:p>
          <a:p>
            <a:pPr lvl="1"/>
            <a:r>
              <a:rPr lang="en-US" dirty="0"/>
              <a:t>Analog, packet-switching technology</a:t>
            </a:r>
          </a:p>
          <a:p>
            <a:pPr lvl="2"/>
            <a:r>
              <a:rPr lang="en-US" dirty="0"/>
              <a:t>Designed for long distance</a:t>
            </a:r>
          </a:p>
          <a:p>
            <a:pPr lvl="1"/>
            <a:r>
              <a:rPr lang="en-US" dirty="0"/>
              <a:t>Original standard: mid 1970s</a:t>
            </a:r>
          </a:p>
          <a:p>
            <a:pPr lvl="2"/>
            <a:r>
              <a:rPr lang="en-US" dirty="0"/>
              <a:t>Mainframe to remote computers: 64 Kbps throughput</a:t>
            </a:r>
          </a:p>
          <a:p>
            <a:pPr lvl="1"/>
            <a:r>
              <a:rPr lang="en-US" dirty="0"/>
              <a:t>Update: 1992</a:t>
            </a:r>
          </a:p>
          <a:p>
            <a:pPr lvl="2"/>
            <a:r>
              <a:rPr lang="en-US" dirty="0"/>
              <a:t>2.048 </a:t>
            </a:r>
            <a:r>
              <a:rPr lang="en-US" dirty="0" err="1"/>
              <a:t>Mbps</a:t>
            </a:r>
            <a:r>
              <a:rPr lang="en-US" dirty="0"/>
              <a:t> throughput</a:t>
            </a:r>
          </a:p>
          <a:p>
            <a:pPr lvl="2"/>
            <a:r>
              <a:rPr lang="en-US" dirty="0"/>
              <a:t>Client, servers over WANs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005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r>
              <a:rPr lang="en-US"/>
              <a:t>PSTN, X.25 &amp; Frame-Relay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>
            <a:normAutofit/>
          </a:bodyPr>
          <a:lstStyle/>
          <a:p>
            <a:r>
              <a:rPr lang="en-US" dirty="0"/>
              <a:t>Frame relay</a:t>
            </a:r>
          </a:p>
          <a:p>
            <a:pPr lvl="1"/>
            <a:r>
              <a:rPr lang="en-US" dirty="0"/>
              <a:t>Updated X.25: digital, packet-switching</a:t>
            </a:r>
          </a:p>
          <a:p>
            <a:pPr lvl="1"/>
            <a:r>
              <a:rPr lang="en-US" dirty="0"/>
              <a:t>Protocols operate at Data Link layer</a:t>
            </a:r>
          </a:p>
          <a:p>
            <a:pPr lvl="2"/>
            <a:r>
              <a:rPr lang="en-US" dirty="0"/>
              <a:t>Supports multiple Network, Transport layer protocols</a:t>
            </a:r>
          </a:p>
          <a:p>
            <a:r>
              <a:rPr lang="en-US" dirty="0"/>
              <a:t>Both perform error checking</a:t>
            </a:r>
          </a:p>
          <a:p>
            <a:pPr lvl="1"/>
            <a:r>
              <a:rPr lang="en-US" dirty="0"/>
              <a:t>Frame relay: no reliable data delivery guarantee</a:t>
            </a:r>
          </a:p>
          <a:p>
            <a:pPr lvl="1"/>
            <a:r>
              <a:rPr lang="en-US" dirty="0"/>
              <a:t>X.25: errors fixed or retransmitted</a:t>
            </a:r>
          </a:p>
          <a:p>
            <a:r>
              <a:rPr lang="en-US" dirty="0"/>
              <a:t>Throughput</a:t>
            </a:r>
          </a:p>
          <a:p>
            <a:pPr lvl="1"/>
            <a:r>
              <a:rPr lang="en-US" dirty="0"/>
              <a:t>X.25: 64 Kbps to 45 </a:t>
            </a:r>
            <a:r>
              <a:rPr lang="en-US" dirty="0" err="1"/>
              <a:t>Mbps</a:t>
            </a:r>
            <a:endParaRPr lang="en-US" dirty="0"/>
          </a:p>
          <a:p>
            <a:pPr lvl="1"/>
            <a:r>
              <a:rPr lang="en-US" dirty="0"/>
              <a:t>Frame relay: customer chooses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1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421" y="1077280"/>
            <a:ext cx="5082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+mj-lt"/>
              </a:rPr>
              <a:t>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75B942-6140-41CC-8CCF-62773E6450C8}"/>
              </a:ext>
            </a:extLst>
          </p:cNvPr>
          <p:cNvSpPr txBox="1"/>
          <p:nvPr/>
        </p:nvSpPr>
        <p:spPr>
          <a:xfrm>
            <a:off x="461356" y="2190404"/>
            <a:ext cx="80342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/>
              <a:t>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Given a scenario, deploy the appropriate cabling solution.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Given a scenario, determine the appropriate placement of networking devices on a network and install/configure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Explain the purposes and use case for advanced networking devices.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Explain the purposes of virtualization and network storage techniques.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Compare and contrast WAN technologies.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7942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X.25 &amp; Frame Relay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Both use virtual circuits</a:t>
            </a:r>
          </a:p>
          <a:p>
            <a:pPr lvl="1" eaLnBrk="1" hangingPunct="1"/>
            <a:r>
              <a:rPr lang="en-US" dirty="0"/>
              <a:t>Node connections with disparate physical links</a:t>
            </a:r>
          </a:p>
          <a:p>
            <a:pPr lvl="2" eaLnBrk="1" hangingPunct="1"/>
            <a:r>
              <a:rPr lang="en-US" dirty="0"/>
              <a:t>Logically appear direct</a:t>
            </a:r>
          </a:p>
          <a:p>
            <a:pPr lvl="1" eaLnBrk="1" hangingPunct="1"/>
            <a:r>
              <a:rPr lang="en-US" dirty="0"/>
              <a:t>Advantage: efficient bandwidth use</a:t>
            </a:r>
          </a:p>
          <a:p>
            <a:pPr eaLnBrk="1" hangingPunct="1"/>
            <a:r>
              <a:rPr lang="en-US" dirty="0"/>
              <a:t>Both configurable as SVCs (switched virtual circuits)</a:t>
            </a:r>
          </a:p>
          <a:p>
            <a:pPr lvl="1" eaLnBrk="1" hangingPunct="1"/>
            <a:r>
              <a:rPr lang="en-US" dirty="0"/>
              <a:t>Connection established for transmission, terminated when complete</a:t>
            </a:r>
          </a:p>
          <a:p>
            <a:pPr eaLnBrk="1" hangingPunct="1"/>
            <a:r>
              <a:rPr lang="en-US" dirty="0"/>
              <a:t>Both configurable as PVCs (permanent virtual circuits)</a:t>
            </a:r>
          </a:p>
          <a:p>
            <a:pPr lvl="1" eaLnBrk="1" hangingPunct="1"/>
            <a:r>
              <a:rPr lang="en-US" dirty="0"/>
              <a:t>Connection established before transmission, remains after transmission</a:t>
            </a:r>
          </a:p>
        </p:txBody>
      </p:sp>
    </p:spTree>
    <p:extLst>
      <p:ext uri="{BB962C8B-B14F-4D97-AF65-F5344CB8AC3E}">
        <p14:creationId xmlns:p14="http://schemas.microsoft.com/office/powerpoint/2010/main" val="3206466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03" y="1903536"/>
            <a:ext cx="5879306" cy="324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574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DSL (Digital Subscriber Line)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Operates over PSTN</a:t>
            </a:r>
          </a:p>
          <a:p>
            <a:pPr eaLnBrk="1" hangingPunct="1"/>
            <a:r>
              <a:rPr lang="en-US" dirty="0"/>
              <a:t>Requires repeaters for longer distances</a:t>
            </a:r>
          </a:p>
          <a:p>
            <a:pPr eaLnBrk="1" hangingPunct="1"/>
            <a:r>
              <a:rPr lang="en-US" dirty="0"/>
              <a:t>Best suited for WAN local loop</a:t>
            </a:r>
          </a:p>
          <a:p>
            <a:pPr eaLnBrk="1" hangingPunct="1"/>
            <a:r>
              <a:rPr lang="en-US" dirty="0"/>
              <a:t>Supports multiple data, voice channels</a:t>
            </a:r>
          </a:p>
          <a:p>
            <a:pPr lvl="1" eaLnBrk="1" hangingPunct="1"/>
            <a:r>
              <a:rPr lang="en-US" dirty="0"/>
              <a:t>Over single line</a:t>
            </a:r>
          </a:p>
          <a:p>
            <a:pPr lvl="1" eaLnBrk="1" hangingPunct="1"/>
            <a:r>
              <a:rPr lang="en-US" dirty="0"/>
              <a:t>Higher, inaudible telephone line frequencies</a:t>
            </a:r>
          </a:p>
          <a:p>
            <a:pPr eaLnBrk="1" hangingPunct="1"/>
            <a:r>
              <a:rPr lang="en-US" dirty="0"/>
              <a:t>Uses advanced data modulation techniques</a:t>
            </a:r>
          </a:p>
          <a:p>
            <a:pPr lvl="1" eaLnBrk="1" hangingPunct="1"/>
            <a:r>
              <a:rPr lang="en-US" dirty="0"/>
              <a:t>Data signal alters carrier signal properties</a:t>
            </a:r>
          </a:p>
          <a:p>
            <a:pPr lvl="1" eaLnBrk="1" hangingPunct="1"/>
            <a:r>
              <a:rPr lang="en-US" dirty="0"/>
              <a:t>Amplitude or phase modulation</a:t>
            </a:r>
          </a:p>
        </p:txBody>
      </p:sp>
    </p:spTree>
    <p:extLst>
      <p:ext uri="{BB962C8B-B14F-4D97-AF65-F5344CB8AC3E}">
        <p14:creationId xmlns:p14="http://schemas.microsoft.com/office/powerpoint/2010/main" val="1287193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Types of DSL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xDSL refers to all DSL varieties</a:t>
            </a:r>
          </a:p>
          <a:p>
            <a:pPr lvl="1" eaLnBrk="1" hangingPunct="1"/>
            <a:r>
              <a:rPr lang="en-US" dirty="0"/>
              <a:t>ADSL, G.Lite, HDSL, SDSL, VDSL, SHDSL</a:t>
            </a:r>
          </a:p>
          <a:p>
            <a:pPr eaLnBrk="1" hangingPunct="1"/>
            <a:r>
              <a:rPr lang="en-US" dirty="0"/>
              <a:t>Two DSL categories</a:t>
            </a:r>
          </a:p>
          <a:p>
            <a:pPr lvl="1" eaLnBrk="1" hangingPunct="1"/>
            <a:r>
              <a:rPr lang="en-US" dirty="0"/>
              <a:t>Asymmetrical and symmetrical</a:t>
            </a:r>
          </a:p>
          <a:p>
            <a:pPr eaLnBrk="1" hangingPunct="1"/>
            <a:r>
              <a:rPr lang="en-US" dirty="0"/>
              <a:t>Downstream</a:t>
            </a:r>
          </a:p>
          <a:p>
            <a:pPr lvl="1" eaLnBrk="1" hangingPunct="1"/>
            <a:r>
              <a:rPr lang="en-US" dirty="0"/>
              <a:t>Data travels from carrier’s switching facility to customer</a:t>
            </a:r>
          </a:p>
          <a:p>
            <a:pPr eaLnBrk="1" hangingPunct="1"/>
            <a:r>
              <a:rPr lang="en-US" dirty="0"/>
              <a:t>Upstream</a:t>
            </a:r>
          </a:p>
          <a:p>
            <a:pPr lvl="1" eaLnBrk="1" hangingPunct="1"/>
            <a:r>
              <a:rPr lang="en-US" dirty="0"/>
              <a:t>Data travels from customer to carrier’s switching facility</a:t>
            </a:r>
          </a:p>
        </p:txBody>
      </p:sp>
    </p:spTree>
    <p:extLst>
      <p:ext uri="{BB962C8B-B14F-4D97-AF65-F5344CB8AC3E}">
        <p14:creationId xmlns:p14="http://schemas.microsoft.com/office/powerpoint/2010/main" val="4116844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Types of DSL Quick Summary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89" y="2718493"/>
            <a:ext cx="7227333" cy="212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906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Broadband Cable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544763"/>
            <a:ext cx="6172200" cy="2849562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/>
              <a:t>Cable companies connectivity option</a:t>
            </a:r>
          </a:p>
          <a:p>
            <a:pPr eaLnBrk="1" hangingPunct="1"/>
            <a:r>
              <a:rPr lang="en-US" dirty="0"/>
              <a:t>Based on TV signals coaxial cable wiring</a:t>
            </a:r>
          </a:p>
          <a:p>
            <a:pPr lvl="1" eaLnBrk="1" hangingPunct="1"/>
            <a:r>
              <a:rPr lang="en-US" dirty="0"/>
              <a:t>Theoretical transmission speeds</a:t>
            </a:r>
          </a:p>
          <a:p>
            <a:pPr lvl="2" eaLnBrk="1" hangingPunct="1"/>
            <a:r>
              <a:rPr lang="en-US" dirty="0"/>
              <a:t>150 Mbps downstream; 10 Mbps upstream</a:t>
            </a:r>
          </a:p>
          <a:p>
            <a:pPr lvl="1" eaLnBrk="1" hangingPunct="1"/>
            <a:r>
              <a:rPr lang="en-US" dirty="0"/>
              <a:t>Real transmission</a:t>
            </a:r>
          </a:p>
          <a:p>
            <a:pPr lvl="2" eaLnBrk="1" hangingPunct="1"/>
            <a:r>
              <a:rPr lang="en-US" dirty="0"/>
              <a:t>10 Mbps downstream; 2 Mbps upstream</a:t>
            </a:r>
          </a:p>
          <a:p>
            <a:pPr lvl="2" eaLnBrk="1" hangingPunct="1"/>
            <a:r>
              <a:rPr lang="en-US" dirty="0"/>
              <a:t>Transmission limited ( throttled)</a:t>
            </a:r>
          </a:p>
          <a:p>
            <a:pPr lvl="2" eaLnBrk="1" hangingPunct="1"/>
            <a:r>
              <a:rPr lang="en-US" dirty="0"/>
              <a:t>Shared physical connections</a:t>
            </a:r>
          </a:p>
          <a:p>
            <a:pPr eaLnBrk="1" hangingPunct="1"/>
            <a:r>
              <a:rPr lang="en-US" dirty="0"/>
              <a:t>Best uses</a:t>
            </a:r>
          </a:p>
          <a:p>
            <a:pPr lvl="1" eaLnBrk="1" hangingPunct="1"/>
            <a:r>
              <a:rPr lang="en-US" dirty="0"/>
              <a:t>Web surfing</a:t>
            </a:r>
          </a:p>
          <a:p>
            <a:pPr lvl="1" eaLnBrk="1" hangingPunct="1"/>
            <a:r>
              <a:rPr lang="en-US" dirty="0"/>
              <a:t>Network data download</a:t>
            </a:r>
          </a:p>
        </p:txBody>
      </p:sp>
    </p:spTree>
    <p:extLst>
      <p:ext uri="{BB962C8B-B14F-4D97-AF65-F5344CB8AC3E}">
        <p14:creationId xmlns:p14="http://schemas.microsoft.com/office/powerpoint/2010/main" val="2247247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Broadband Cable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Cable modem</a:t>
            </a:r>
          </a:p>
          <a:p>
            <a:pPr lvl="1" eaLnBrk="1" hangingPunct="1"/>
            <a:r>
              <a:rPr lang="en-US" dirty="0"/>
              <a:t>Modulates, demodulates transmission, reception signals via cable wiring</a:t>
            </a:r>
          </a:p>
          <a:p>
            <a:pPr lvl="1" eaLnBrk="1" hangingPunct="1"/>
            <a:r>
              <a:rPr lang="en-US" dirty="0"/>
              <a:t>Operates at Physical and Data Link layer</a:t>
            </a:r>
          </a:p>
          <a:p>
            <a:pPr lvl="1" eaLnBrk="1" hangingPunct="1"/>
            <a:r>
              <a:rPr lang="en-US" dirty="0"/>
              <a:t>May connect to connectivity device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492" y="3803617"/>
            <a:ext cx="2757488" cy="135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13062" y="5184703"/>
            <a:ext cx="1899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 7-21 A cable modem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3063" y="5327114"/>
            <a:ext cx="19255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/>
              <a:t>Courtesy Zoom Telephonics, Inc.</a:t>
            </a:r>
          </a:p>
        </p:txBody>
      </p:sp>
    </p:spTree>
    <p:extLst>
      <p:ext uri="{BB962C8B-B14F-4D97-AF65-F5344CB8AC3E}">
        <p14:creationId xmlns:p14="http://schemas.microsoft.com/office/powerpoint/2010/main" val="3454573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ATM (Asynchronous Transfer Mode)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Functions in Data Link layer (Layer 2)</a:t>
            </a:r>
          </a:p>
          <a:p>
            <a:pPr eaLnBrk="1" hangingPunct="1"/>
            <a:r>
              <a:rPr lang="en-US" dirty="0"/>
              <a:t>Asynchronous communications method</a:t>
            </a:r>
          </a:p>
          <a:p>
            <a:pPr lvl="1" eaLnBrk="1" hangingPunct="1"/>
            <a:r>
              <a:rPr lang="en-US" dirty="0"/>
              <a:t>Nodes do not conform to predetermined schemes</a:t>
            </a:r>
          </a:p>
          <a:p>
            <a:pPr lvl="2" eaLnBrk="1" hangingPunct="1"/>
            <a:r>
              <a:rPr lang="en-US" dirty="0"/>
              <a:t>Specifying data transmissions timing</a:t>
            </a:r>
          </a:p>
          <a:p>
            <a:pPr lvl="1" eaLnBrk="1" hangingPunct="1"/>
            <a:r>
              <a:rPr lang="en-US" dirty="0"/>
              <a:t>Each character transmitted</a:t>
            </a:r>
          </a:p>
          <a:p>
            <a:pPr lvl="2" eaLnBrk="1" hangingPunct="1"/>
            <a:r>
              <a:rPr lang="en-US" dirty="0"/>
              <a:t>Start and stop bits</a:t>
            </a:r>
          </a:p>
          <a:p>
            <a:pPr eaLnBrk="1" hangingPunct="1"/>
            <a:r>
              <a:rPr lang="en-US" dirty="0"/>
              <a:t>Specifies Data Link layer framing techniques</a:t>
            </a:r>
          </a:p>
          <a:p>
            <a:pPr eaLnBrk="1" hangingPunct="1"/>
            <a:r>
              <a:rPr lang="en-US" dirty="0"/>
              <a:t>Fixed packet size</a:t>
            </a:r>
          </a:p>
          <a:p>
            <a:pPr lvl="1" eaLnBrk="1" hangingPunct="1"/>
            <a:r>
              <a:rPr lang="en-US" dirty="0"/>
              <a:t>Packet (cell)</a:t>
            </a:r>
          </a:p>
          <a:p>
            <a:pPr lvl="2" eaLnBrk="1" hangingPunct="1"/>
            <a:r>
              <a:rPr lang="en-US" dirty="0"/>
              <a:t>48 data bytes plus 5-byte header</a:t>
            </a:r>
          </a:p>
        </p:txBody>
      </p:sp>
    </p:spTree>
    <p:extLst>
      <p:ext uri="{BB962C8B-B14F-4D97-AF65-F5344CB8AC3E}">
        <p14:creationId xmlns:p14="http://schemas.microsoft.com/office/powerpoint/2010/main" val="2778405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ATM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Smaller packet size requires more overhead</a:t>
            </a:r>
          </a:p>
          <a:p>
            <a:pPr lvl="1" eaLnBrk="1" hangingPunct="1"/>
            <a:r>
              <a:rPr lang="en-US" dirty="0"/>
              <a:t>Decrease potential throughput</a:t>
            </a:r>
          </a:p>
          <a:p>
            <a:pPr lvl="1" eaLnBrk="1" hangingPunct="1"/>
            <a:r>
              <a:rPr lang="en-US" dirty="0"/>
              <a:t>Cell efficiency compensates for loss</a:t>
            </a:r>
          </a:p>
          <a:p>
            <a:pPr eaLnBrk="1" hangingPunct="1"/>
            <a:r>
              <a:rPr lang="en-US" dirty="0"/>
              <a:t>ATM relies on virtual circuits</a:t>
            </a:r>
          </a:p>
          <a:p>
            <a:pPr lvl="1" eaLnBrk="1" hangingPunct="1"/>
            <a:r>
              <a:rPr lang="en-US" dirty="0"/>
              <a:t>ATM considered packet-switching technology</a:t>
            </a:r>
          </a:p>
          <a:p>
            <a:pPr lvl="1" eaLnBrk="1" hangingPunct="1"/>
            <a:r>
              <a:rPr lang="en-US" dirty="0"/>
              <a:t>Virtual circuits provide circuit switching advantage</a:t>
            </a:r>
          </a:p>
          <a:p>
            <a:pPr lvl="1" eaLnBrk="1" hangingPunct="1"/>
            <a:r>
              <a:rPr lang="en-US" dirty="0"/>
              <a:t>Reliable connection</a:t>
            </a:r>
          </a:p>
          <a:p>
            <a:pPr eaLnBrk="1" hangingPunct="1"/>
            <a:r>
              <a:rPr lang="en-US" dirty="0"/>
              <a:t>Allows specific QoS (quality of service) guarantee</a:t>
            </a:r>
          </a:p>
          <a:p>
            <a:pPr lvl="1" eaLnBrk="1" hangingPunct="1"/>
            <a:r>
              <a:rPr lang="en-US" dirty="0"/>
              <a:t>Important for time-sensitive applications</a:t>
            </a:r>
          </a:p>
          <a:p>
            <a:r>
              <a:rPr lang="en-US" dirty="0"/>
              <a:t>Speeds – 25-622Mbps</a:t>
            </a:r>
          </a:p>
        </p:txBody>
      </p:sp>
    </p:spTree>
    <p:extLst>
      <p:ext uri="{BB962C8B-B14F-4D97-AF65-F5344CB8AC3E}">
        <p14:creationId xmlns:p14="http://schemas.microsoft.com/office/powerpoint/2010/main" val="597267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WAN Technologies Quick Reference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738" y="2345824"/>
            <a:ext cx="4466714" cy="330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40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A12A3-C64D-CC06-1C9D-777DCC2C2AF6}"/>
              </a:ext>
            </a:extLst>
          </p:cNvPr>
          <p:cNvSpPr txBox="1"/>
          <p:nvPr/>
        </p:nvSpPr>
        <p:spPr>
          <a:xfrm>
            <a:off x="79421" y="1077280"/>
            <a:ext cx="5082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+mj-lt"/>
              </a:rPr>
              <a:t>Topics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8277C4-149C-4DBE-8E16-5B363D691E72}"/>
              </a:ext>
            </a:extLst>
          </p:cNvPr>
          <p:cNvSpPr txBox="1"/>
          <p:nvPr/>
        </p:nvSpPr>
        <p:spPr>
          <a:xfrm>
            <a:off x="461356" y="2190404"/>
            <a:ext cx="8034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b="1" dirty="0"/>
              <a:t>WAN Essentials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b="1" dirty="0"/>
              <a:t>Virtualization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b="1" dirty="0"/>
              <a:t>VPN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3698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/>
              <a:t>Virtualization</a:t>
            </a:r>
          </a:p>
        </p:txBody>
      </p:sp>
    </p:spTree>
    <p:extLst>
      <p:ext uri="{BB962C8B-B14F-4D97-AF65-F5344CB8AC3E}">
        <p14:creationId xmlns:p14="http://schemas.microsoft.com/office/powerpoint/2010/main" val="3003868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Virtualization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Emulation of a computer, operating system environment, or application:</a:t>
            </a:r>
          </a:p>
          <a:p>
            <a:pPr lvl="1" eaLnBrk="1" hangingPunct="1"/>
            <a:r>
              <a:rPr lang="en-US" dirty="0"/>
              <a:t>On a physical system</a:t>
            </a:r>
          </a:p>
          <a:p>
            <a:pPr eaLnBrk="1" hangingPunct="1"/>
            <a:r>
              <a:rPr lang="en-US" dirty="0"/>
              <a:t>Virtual machines (VMs)</a:t>
            </a:r>
          </a:p>
          <a:p>
            <a:pPr lvl="1" eaLnBrk="1" hangingPunct="1"/>
            <a:r>
              <a:rPr lang="en-US" dirty="0"/>
              <a:t>Virtual workstations</a:t>
            </a:r>
          </a:p>
          <a:p>
            <a:pPr lvl="1" eaLnBrk="1" hangingPunct="1"/>
            <a:r>
              <a:rPr lang="en-US" dirty="0"/>
              <a:t>Virtual servers</a:t>
            </a:r>
          </a:p>
          <a:p>
            <a:pPr lvl="1" eaLnBrk="1" hangingPunct="1"/>
            <a:r>
              <a:rPr lang="en-US" dirty="0"/>
              <a:t>Can be configured to use different types of:</a:t>
            </a:r>
          </a:p>
          <a:p>
            <a:pPr lvl="2" eaLnBrk="1" hangingPunct="1"/>
            <a:r>
              <a:rPr lang="en-US" dirty="0"/>
              <a:t>CPU</a:t>
            </a:r>
          </a:p>
          <a:p>
            <a:pPr lvl="2" eaLnBrk="1" hangingPunct="1"/>
            <a:r>
              <a:rPr lang="en-US" dirty="0"/>
              <a:t>Storage drive</a:t>
            </a:r>
          </a:p>
          <a:p>
            <a:pPr lvl="2" eaLnBrk="1" hangingPunct="1"/>
            <a:r>
              <a:rPr lang="en-US" dirty="0"/>
              <a:t>NIC</a:t>
            </a:r>
          </a:p>
        </p:txBody>
      </p:sp>
    </p:spTree>
    <p:extLst>
      <p:ext uri="{BB962C8B-B14F-4D97-AF65-F5344CB8AC3E}">
        <p14:creationId xmlns:p14="http://schemas.microsoft.com/office/powerpoint/2010/main" val="2085737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9442" y="5093052"/>
            <a:ext cx="1774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Elements of virtualization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051" y="1880676"/>
            <a:ext cx="5786438" cy="289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115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Virtualization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Advantages</a:t>
            </a:r>
          </a:p>
          <a:p>
            <a:pPr lvl="1" eaLnBrk="1" hangingPunct="1"/>
            <a:r>
              <a:rPr lang="en-US" dirty="0"/>
              <a:t>Efficient use of resources</a:t>
            </a:r>
          </a:p>
          <a:p>
            <a:pPr lvl="1" eaLnBrk="1" hangingPunct="1"/>
            <a:r>
              <a:rPr lang="en-US" dirty="0"/>
              <a:t>Cost and energy savings</a:t>
            </a:r>
          </a:p>
          <a:p>
            <a:pPr lvl="1" eaLnBrk="1" hangingPunct="1"/>
            <a:r>
              <a:rPr lang="en-US" dirty="0"/>
              <a:t>Fault and threat isolation</a:t>
            </a:r>
          </a:p>
          <a:p>
            <a:pPr lvl="1" eaLnBrk="1" hangingPunct="1"/>
            <a:r>
              <a:rPr lang="en-US" dirty="0"/>
              <a:t>Simple backups, recovery, and replication</a:t>
            </a:r>
          </a:p>
          <a:p>
            <a:pPr eaLnBrk="1" hangingPunct="1"/>
            <a:r>
              <a:rPr lang="en-US" dirty="0"/>
              <a:t>Disadvantages</a:t>
            </a:r>
          </a:p>
          <a:p>
            <a:pPr lvl="1" eaLnBrk="1" hangingPunct="1"/>
            <a:r>
              <a:rPr lang="en-US" dirty="0"/>
              <a:t>Compromised performance</a:t>
            </a:r>
          </a:p>
          <a:p>
            <a:pPr lvl="1" eaLnBrk="1" hangingPunct="1"/>
            <a:r>
              <a:rPr lang="en-US" dirty="0"/>
              <a:t>Increased complexity</a:t>
            </a:r>
          </a:p>
          <a:p>
            <a:pPr lvl="1" eaLnBrk="1" hangingPunct="1"/>
            <a:r>
              <a:rPr lang="en-US" dirty="0"/>
              <a:t>Increased licensing costs</a:t>
            </a:r>
          </a:p>
          <a:p>
            <a:pPr lvl="1" eaLnBrk="1" hangingPunct="1"/>
            <a:r>
              <a:rPr lang="en-US" dirty="0"/>
              <a:t>Single point of failure</a:t>
            </a:r>
          </a:p>
        </p:txBody>
      </p:sp>
    </p:spTree>
    <p:extLst>
      <p:ext uri="{BB962C8B-B14F-4D97-AF65-F5344CB8AC3E}">
        <p14:creationId xmlns:p14="http://schemas.microsoft.com/office/powerpoint/2010/main" val="1615196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Virtual Network Components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Virtual network</a:t>
            </a:r>
          </a:p>
          <a:p>
            <a:pPr lvl="1" eaLnBrk="1" hangingPunct="1"/>
            <a:r>
              <a:rPr lang="en-US" dirty="0"/>
              <a:t>Can be created to consist solely of virtual machines on a physical server</a:t>
            </a:r>
          </a:p>
          <a:p>
            <a:pPr eaLnBrk="1" hangingPunct="1"/>
            <a:r>
              <a:rPr lang="en-US" dirty="0"/>
              <a:t>Most networks combine physical and virtual elements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179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r>
              <a:rPr lang="en-US" dirty="0"/>
              <a:t>Virtual Switches and Bridges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>
            <a:normAutofit/>
          </a:bodyPr>
          <a:lstStyle/>
          <a:p>
            <a:r>
              <a:rPr lang="en-US" dirty="0"/>
              <a:t>Virtual bridge or switch</a:t>
            </a:r>
          </a:p>
          <a:p>
            <a:pPr lvl="1"/>
            <a:r>
              <a:rPr lang="en-US" dirty="0"/>
              <a:t>Created when first VM’s NIC is selected</a:t>
            </a:r>
          </a:p>
          <a:p>
            <a:pPr lvl="1"/>
            <a:r>
              <a:rPr lang="en-US" dirty="0"/>
              <a:t>Connects VM with host</a:t>
            </a:r>
          </a:p>
          <a:p>
            <a:pPr lvl="1"/>
            <a:r>
              <a:rPr lang="en-US" dirty="0"/>
              <a:t>Resides in RAM</a:t>
            </a:r>
          </a:p>
          <a:p>
            <a:r>
              <a:rPr lang="en-US" dirty="0"/>
              <a:t>Virtual switch</a:t>
            </a:r>
          </a:p>
          <a:p>
            <a:pPr lvl="1"/>
            <a:r>
              <a:rPr lang="en-US" dirty="0"/>
              <a:t>Logically defined device</a:t>
            </a:r>
          </a:p>
          <a:p>
            <a:pPr lvl="1"/>
            <a:r>
              <a:rPr lang="en-US" dirty="0"/>
              <a:t>Operates at Data Link layer</a:t>
            </a:r>
          </a:p>
          <a:p>
            <a:pPr lvl="1"/>
            <a:r>
              <a:rPr lang="en-US" dirty="0"/>
              <a:t>Passes frames between nodes</a:t>
            </a:r>
          </a:p>
          <a:p>
            <a:r>
              <a:rPr lang="en-US" dirty="0"/>
              <a:t>Virtual bridge</a:t>
            </a:r>
          </a:p>
          <a:p>
            <a:pPr lvl="1"/>
            <a:r>
              <a:rPr lang="en-US" dirty="0"/>
              <a:t>Connects vNICs with a network</a:t>
            </a:r>
          </a:p>
        </p:txBody>
      </p:sp>
    </p:spTree>
    <p:extLst>
      <p:ext uri="{BB962C8B-B14F-4D97-AF65-F5344CB8AC3E}">
        <p14:creationId xmlns:p14="http://schemas.microsoft.com/office/powerpoint/2010/main" val="33511235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9497" y="5135588"/>
            <a:ext cx="4074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Virtual servers on a single host connected with a virtual switch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47" y="1933540"/>
            <a:ext cx="5052017" cy="319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6341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26030" y="5209443"/>
            <a:ext cx="33257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Virtual switches exchanging traffic through routers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99" y="2180492"/>
            <a:ext cx="6329363" cy="276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868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Virtual Appliances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Alternative to test servers for new software</a:t>
            </a:r>
          </a:p>
          <a:p>
            <a:pPr eaLnBrk="1" hangingPunct="1"/>
            <a:r>
              <a:rPr lang="en-US" dirty="0"/>
              <a:t>Virtual appliance includes:</a:t>
            </a:r>
          </a:p>
          <a:p>
            <a:pPr lvl="1" eaLnBrk="1" hangingPunct="1"/>
            <a:r>
              <a:rPr lang="en-US" dirty="0"/>
              <a:t>Image of operating system, software, hardware specifications, and application configuration</a:t>
            </a:r>
          </a:p>
          <a:p>
            <a:pPr eaLnBrk="1" hangingPunct="1"/>
            <a:r>
              <a:rPr lang="en-US" dirty="0"/>
              <a:t>Most commonly virtual servers</a:t>
            </a:r>
          </a:p>
          <a:p>
            <a:pPr eaLnBrk="1" hangingPunct="1"/>
            <a:r>
              <a:rPr lang="en-US" dirty="0"/>
              <a:t>Popular functions</a:t>
            </a:r>
          </a:p>
          <a:p>
            <a:pPr lvl="1" eaLnBrk="1" hangingPunct="1"/>
            <a:r>
              <a:rPr lang="en-US" dirty="0"/>
              <a:t>Firewall</a:t>
            </a:r>
          </a:p>
          <a:p>
            <a:pPr lvl="1" eaLnBrk="1" hangingPunct="1"/>
            <a:r>
              <a:rPr lang="en-US" dirty="0"/>
              <a:t>E-mail solutions</a:t>
            </a:r>
          </a:p>
          <a:p>
            <a:pPr lvl="1" eaLnBrk="1" hangingPunct="1"/>
            <a:r>
              <a:rPr lang="en-US" dirty="0"/>
              <a:t>Network management</a:t>
            </a:r>
          </a:p>
          <a:p>
            <a:pPr lvl="1" eaLnBrk="1" hangingPunct="1"/>
            <a:r>
              <a:rPr lang="en-US" dirty="0"/>
              <a:t>Remote access</a:t>
            </a:r>
          </a:p>
        </p:txBody>
      </p:sp>
    </p:spTree>
    <p:extLst>
      <p:ext uri="{BB962C8B-B14F-4D97-AF65-F5344CB8AC3E}">
        <p14:creationId xmlns:p14="http://schemas.microsoft.com/office/powerpoint/2010/main" val="40056840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Remote Virtual Computing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Allows workstation to remotely access and control another workstation</a:t>
            </a:r>
          </a:p>
          <a:p>
            <a:pPr eaLnBrk="1" hangingPunct="1"/>
            <a:r>
              <a:rPr lang="en-US" dirty="0"/>
              <a:t>Host may allow clients a variety of privileges</a:t>
            </a:r>
          </a:p>
          <a:p>
            <a:pPr eaLnBrk="1" hangingPunct="1"/>
            <a:r>
              <a:rPr lang="en-US" dirty="0"/>
              <a:t>Can send keystrokes and mouse clicks to the host</a:t>
            </a:r>
          </a:p>
          <a:p>
            <a:pPr lvl="1" eaLnBrk="1" hangingPunct="1"/>
            <a:r>
              <a:rPr lang="en-US" dirty="0"/>
              <a:t>Receive screen output in return</a:t>
            </a:r>
          </a:p>
          <a:p>
            <a:pPr eaLnBrk="1" hangingPunct="1"/>
            <a:r>
              <a:rPr lang="en-US" dirty="0"/>
              <a:t>Thin client</a:t>
            </a:r>
          </a:p>
          <a:p>
            <a:pPr lvl="1" eaLnBrk="1" hangingPunct="1"/>
            <a:r>
              <a:rPr lang="en-US" dirty="0"/>
              <a:t>Workstation that uses such software to access LAN</a:t>
            </a:r>
          </a:p>
          <a:p>
            <a:pPr lvl="1" eaLnBrk="1" hangingPunct="1"/>
            <a:r>
              <a:rPr lang="en-US" dirty="0"/>
              <a:t>Requires very little hard disk space or processing power</a:t>
            </a:r>
          </a:p>
        </p:txBody>
      </p:sp>
    </p:spTree>
    <p:extLst>
      <p:ext uri="{BB962C8B-B14F-4D97-AF65-F5344CB8AC3E}">
        <p14:creationId xmlns:p14="http://schemas.microsoft.com/office/powerpoint/2010/main" val="192452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WAN Essentials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WAN</a:t>
            </a:r>
          </a:p>
          <a:p>
            <a:pPr lvl="1" eaLnBrk="1" hangingPunct="1"/>
            <a:r>
              <a:rPr lang="en-US" dirty="0"/>
              <a:t>Network traversing some distance, connecting LANs</a:t>
            </a:r>
          </a:p>
          <a:p>
            <a:pPr lvl="1" eaLnBrk="1" hangingPunct="1"/>
            <a:r>
              <a:rPr lang="en-US" dirty="0"/>
              <a:t>Transmission methods depend on business needs </a:t>
            </a:r>
          </a:p>
          <a:p>
            <a:pPr eaLnBrk="1" hangingPunct="1"/>
            <a:r>
              <a:rPr lang="en-US" dirty="0"/>
              <a:t>WAN and LAN common properties</a:t>
            </a:r>
          </a:p>
          <a:p>
            <a:pPr lvl="1" eaLnBrk="1" hangingPunct="1"/>
            <a:r>
              <a:rPr lang="en-US" dirty="0"/>
              <a:t>Client-host resource sharing</a:t>
            </a:r>
          </a:p>
          <a:p>
            <a:pPr lvl="1" eaLnBrk="1" hangingPunct="1"/>
            <a:r>
              <a:rPr lang="en-US" dirty="0"/>
              <a:t>Layer 3 and higher protocols</a:t>
            </a:r>
          </a:p>
          <a:p>
            <a:pPr lvl="1" eaLnBrk="1" hangingPunct="1"/>
            <a:r>
              <a:rPr lang="en-US" dirty="0"/>
              <a:t>Packet-switched digitized data</a:t>
            </a:r>
          </a:p>
        </p:txBody>
      </p:sp>
    </p:spTree>
    <p:extLst>
      <p:ext uri="{BB962C8B-B14F-4D97-AF65-F5344CB8AC3E}">
        <p14:creationId xmlns:p14="http://schemas.microsoft.com/office/powerpoint/2010/main" val="689637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38885" y="5426092"/>
            <a:ext cx="3570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Protocols used in a remote access Internet connection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885" y="1572683"/>
            <a:ext cx="4393406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0433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Remote Virtual Computing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Advantages</a:t>
            </a:r>
          </a:p>
          <a:p>
            <a:pPr lvl="1" eaLnBrk="1" hangingPunct="1"/>
            <a:r>
              <a:rPr lang="en-US" dirty="0"/>
              <a:t>Simple to configure</a:t>
            </a:r>
          </a:p>
          <a:p>
            <a:pPr lvl="1" eaLnBrk="1" hangingPunct="1"/>
            <a:r>
              <a:rPr lang="en-US" dirty="0"/>
              <a:t>Runs over any connection type</a:t>
            </a:r>
          </a:p>
          <a:p>
            <a:pPr lvl="1" eaLnBrk="1" hangingPunct="1"/>
            <a:r>
              <a:rPr lang="en-US" dirty="0"/>
              <a:t>Single host can accept simultaneous connections from multiple clients</a:t>
            </a:r>
          </a:p>
          <a:p>
            <a:pPr eaLnBrk="1" hangingPunct="1"/>
            <a:r>
              <a:rPr lang="en-US" dirty="0"/>
              <a:t>Popular programs</a:t>
            </a:r>
          </a:p>
          <a:p>
            <a:pPr lvl="1" eaLnBrk="1" hangingPunct="1"/>
            <a:r>
              <a:rPr lang="en-US" dirty="0"/>
              <a:t>Microsoft Remote Desktop</a:t>
            </a:r>
          </a:p>
          <a:p>
            <a:pPr lvl="1" eaLnBrk="1" hangingPunct="1"/>
            <a:r>
              <a:rPr lang="en-US" dirty="0"/>
              <a:t>VNC (Virtual Network Computing)</a:t>
            </a:r>
          </a:p>
          <a:p>
            <a:pPr lvl="1" eaLnBrk="1" hangingPunct="1"/>
            <a:r>
              <a:rPr lang="en-US" dirty="0"/>
              <a:t>ICA (Independent Computing Architecture)</a:t>
            </a:r>
          </a:p>
        </p:txBody>
      </p:sp>
    </p:spTree>
    <p:extLst>
      <p:ext uri="{BB962C8B-B14F-4D97-AF65-F5344CB8AC3E}">
        <p14:creationId xmlns:p14="http://schemas.microsoft.com/office/powerpoint/2010/main" val="7129011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Remote Virtual Computing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Remote desktop</a:t>
            </a:r>
          </a:p>
          <a:p>
            <a:pPr lvl="1" eaLnBrk="1" hangingPunct="1"/>
            <a:r>
              <a:rPr lang="en-US" dirty="0"/>
              <a:t>Comes with Windows client and server operating systems</a:t>
            </a:r>
          </a:p>
          <a:p>
            <a:pPr eaLnBrk="1" hangingPunct="1"/>
            <a:r>
              <a:rPr lang="en-US" dirty="0"/>
              <a:t>VNC (Virtual Network Computing)</a:t>
            </a:r>
          </a:p>
          <a:p>
            <a:pPr lvl="1" eaLnBrk="1" hangingPunct="1"/>
            <a:r>
              <a:rPr lang="en-US" dirty="0"/>
              <a:t>Open source system</a:t>
            </a:r>
          </a:p>
          <a:p>
            <a:pPr eaLnBrk="1" hangingPunct="1"/>
            <a:r>
              <a:rPr lang="en-US" dirty="0"/>
              <a:t>ICA (Independent Computing Architecture)</a:t>
            </a:r>
          </a:p>
          <a:p>
            <a:pPr lvl="1" eaLnBrk="1" hangingPunct="1"/>
            <a:r>
              <a:rPr lang="en-US" dirty="0"/>
              <a:t>Citrix System’s XenApp</a:t>
            </a:r>
          </a:p>
          <a:p>
            <a:pPr lvl="1" eaLnBrk="1" hangingPunct="1"/>
            <a:r>
              <a:rPr lang="en-US" dirty="0"/>
              <a:t>Can work with virtually any operating system or application</a:t>
            </a:r>
          </a:p>
          <a:p>
            <a:pPr lvl="1" eaLnBrk="1" hangingPunct="1"/>
            <a:r>
              <a:rPr lang="en-US" dirty="0"/>
              <a:t>Easy to use</a:t>
            </a:r>
          </a:p>
        </p:txBody>
      </p:sp>
    </p:spTree>
    <p:extLst>
      <p:ext uri="{BB962C8B-B14F-4D97-AF65-F5344CB8AC3E}">
        <p14:creationId xmlns:p14="http://schemas.microsoft.com/office/powerpoint/2010/main" val="36314384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VPNs (Virtual Private Networks)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Logically defined networks over public transmission systems</a:t>
            </a:r>
          </a:p>
          <a:p>
            <a:pPr lvl="1" eaLnBrk="1" hangingPunct="1"/>
            <a:r>
              <a:rPr lang="en-US" dirty="0"/>
              <a:t>Isolated from other traffic on same public lines</a:t>
            </a:r>
          </a:p>
          <a:p>
            <a:pPr eaLnBrk="1" hangingPunct="1"/>
            <a:r>
              <a:rPr lang="en-US" dirty="0"/>
              <a:t>Requires inexpensive software</a:t>
            </a:r>
          </a:p>
          <a:p>
            <a:pPr eaLnBrk="1" hangingPunct="1"/>
            <a:r>
              <a:rPr lang="en-US" dirty="0"/>
              <a:t>Important considerations</a:t>
            </a:r>
          </a:p>
          <a:p>
            <a:pPr lvl="1" eaLnBrk="1" hangingPunct="1"/>
            <a:r>
              <a:rPr lang="en-US" dirty="0"/>
              <a:t>Interoperability</a:t>
            </a:r>
          </a:p>
          <a:p>
            <a:pPr lvl="1" eaLnBrk="1" hangingPunct="1"/>
            <a:r>
              <a:rPr lang="en-US" dirty="0"/>
              <a:t>Security</a:t>
            </a:r>
          </a:p>
          <a:p>
            <a:pPr eaLnBrk="1" hangingPunct="1"/>
            <a:r>
              <a:rPr lang="en-US" dirty="0"/>
              <a:t>Types</a:t>
            </a:r>
          </a:p>
          <a:p>
            <a:pPr lvl="1" eaLnBrk="1" hangingPunct="1"/>
            <a:r>
              <a:rPr lang="en-US" dirty="0"/>
              <a:t>Site-to-site</a:t>
            </a:r>
          </a:p>
          <a:p>
            <a:pPr lvl="1" eaLnBrk="1" hangingPunct="1"/>
            <a:r>
              <a:rPr lang="en-US" dirty="0"/>
              <a:t>Client-to-site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120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71850" y="4890267"/>
            <a:ext cx="1165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Site-to-site VPN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69" y="1543050"/>
            <a:ext cx="5212406" cy="321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0248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14259" y="5322848"/>
            <a:ext cx="2666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Client-to-site VPN (Remote Access VPN)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46" y="1575581"/>
            <a:ext cx="4707731" cy="363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3462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VPNs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Enterprise-wide VPN</a:t>
            </a:r>
          </a:p>
          <a:p>
            <a:pPr lvl="1" eaLnBrk="1" hangingPunct="1"/>
            <a:r>
              <a:rPr lang="en-US" dirty="0"/>
              <a:t>Can include elements of client-to-site and site-to-site models</a:t>
            </a:r>
          </a:p>
          <a:p>
            <a:pPr eaLnBrk="1" hangingPunct="1"/>
            <a:r>
              <a:rPr lang="en-US" dirty="0"/>
              <a:t>VPNs tailored to customer’s distance, user, and bandwidth needs</a:t>
            </a:r>
          </a:p>
          <a:p>
            <a:pPr eaLnBrk="1" hangingPunct="1"/>
            <a:r>
              <a:rPr lang="en-US" dirty="0"/>
              <a:t>Two major types of tunneling protocols</a:t>
            </a:r>
          </a:p>
          <a:p>
            <a:pPr lvl="1" eaLnBrk="1" hangingPunct="1"/>
            <a:r>
              <a:rPr lang="en-US" dirty="0"/>
              <a:t>PPTP (Point-to-Point Tunneling Protocol)</a:t>
            </a:r>
          </a:p>
          <a:p>
            <a:pPr lvl="1" eaLnBrk="1" hangingPunct="1"/>
            <a:r>
              <a:rPr lang="en-US" dirty="0"/>
              <a:t>L2TP (Layer 2 Tunneling Protocol)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326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WAN Essentials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WAN and LAN differences</a:t>
            </a:r>
          </a:p>
          <a:p>
            <a:pPr lvl="1" eaLnBrk="1" hangingPunct="1"/>
            <a:r>
              <a:rPr lang="en-US" dirty="0"/>
              <a:t>Layers 1 and 2 access methods, topologies, media</a:t>
            </a:r>
          </a:p>
          <a:p>
            <a:pPr lvl="1" eaLnBrk="1" hangingPunct="1"/>
            <a:r>
              <a:rPr lang="en-US" dirty="0"/>
              <a:t>LAN wiring: privately owned</a:t>
            </a:r>
          </a:p>
          <a:p>
            <a:pPr lvl="1" eaLnBrk="1" hangingPunct="1"/>
            <a:r>
              <a:rPr lang="en-US" dirty="0"/>
              <a:t>WAN wiring: public through NSPs (network service providers)</a:t>
            </a:r>
          </a:p>
          <a:p>
            <a:pPr lvl="2" eaLnBrk="1" hangingPunct="1"/>
            <a:r>
              <a:rPr lang="en-US" dirty="0"/>
              <a:t>Examples: AT&amp;T, Verizon, Sprint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WAN site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Individual geographic locations connected by WAN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WAN link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WAN site to WAN site connection</a:t>
            </a:r>
          </a:p>
          <a:p>
            <a:pPr marL="6858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39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WAN Topologies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Differences from LAN topologies</a:t>
            </a:r>
          </a:p>
          <a:p>
            <a:pPr lvl="1" eaLnBrk="1" hangingPunct="1"/>
            <a:r>
              <a:rPr lang="en-US" dirty="0"/>
              <a:t>Distance covered, number of users, traffic</a:t>
            </a:r>
          </a:p>
          <a:p>
            <a:pPr lvl="1" eaLnBrk="1" hangingPunct="1"/>
            <a:r>
              <a:rPr lang="en-US" dirty="0"/>
              <a:t>Connect sites via dedicated, high-speed links</a:t>
            </a:r>
          </a:p>
          <a:p>
            <a:pPr lvl="2" eaLnBrk="1" hangingPunct="1"/>
            <a:r>
              <a:rPr lang="en-US" dirty="0"/>
              <a:t>Use different connectivity devices</a:t>
            </a:r>
          </a:p>
          <a:p>
            <a:pPr eaLnBrk="1" hangingPunct="1"/>
            <a:r>
              <a:rPr lang="en-US" dirty="0"/>
              <a:t>WAN connections</a:t>
            </a:r>
          </a:p>
          <a:p>
            <a:pPr lvl="1" eaLnBrk="1" hangingPunct="1"/>
            <a:r>
              <a:rPr lang="en-US" dirty="0"/>
              <a:t>Require Layer 3 devices</a:t>
            </a:r>
          </a:p>
          <a:p>
            <a:pPr lvl="2" eaLnBrk="1" hangingPunct="1"/>
            <a:r>
              <a:rPr lang="en-US" dirty="0"/>
              <a:t>Routers</a:t>
            </a:r>
          </a:p>
          <a:p>
            <a:pPr lvl="1" eaLnBrk="1" hangingPunct="1"/>
            <a:r>
              <a:rPr lang="en-US" dirty="0"/>
              <a:t>Cannot carry nonroutable protocols</a:t>
            </a:r>
          </a:p>
        </p:txBody>
      </p:sp>
    </p:spTree>
    <p:extLst>
      <p:ext uri="{BB962C8B-B14F-4D97-AF65-F5344CB8AC3E}">
        <p14:creationId xmlns:p14="http://schemas.microsoft.com/office/powerpoint/2010/main" val="3510732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100" y="1757582"/>
            <a:ext cx="5614988" cy="374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54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Bus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Bus topology WAN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Each site connects serially to two sites maximum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Network site dependent on every other site to transmit and receive traffic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Different locations connected to another through point-to-point links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Best 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Organizations requiring small WAN, dedicated circuits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Drawback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Not scalable</a:t>
            </a:r>
          </a:p>
        </p:txBody>
      </p:sp>
    </p:spTree>
    <p:extLst>
      <p:ext uri="{BB962C8B-B14F-4D97-AF65-F5344CB8AC3E}">
        <p14:creationId xmlns:p14="http://schemas.microsoft.com/office/powerpoint/2010/main" val="233705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20" y="2225332"/>
            <a:ext cx="5536247" cy="296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473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AD97BD9AA99141AC3AF8F199237DB4" ma:contentTypeVersion="16" ma:contentTypeDescription="Create a new document." ma:contentTypeScope="" ma:versionID="23ab95e1e72203ba620436849fdb73b0">
  <xsd:schema xmlns:xsd="http://www.w3.org/2001/XMLSchema" xmlns:xs="http://www.w3.org/2001/XMLSchema" xmlns:p="http://schemas.microsoft.com/office/2006/metadata/properties" xmlns:ns2="e984c52a-6604-40ca-a09d-dc66b281aead" xmlns:ns3="707b8c38-69b0-47fc-8616-9e342031baaf" targetNamespace="http://schemas.microsoft.com/office/2006/metadata/properties" ma:root="true" ma:fieldsID="111229285d3f69f3aef55c34cb285815" ns2:_="" ns3:_="">
    <xsd:import namespace="e984c52a-6604-40ca-a09d-dc66b281aead"/>
    <xsd:import namespace="707b8c38-69b0-47fc-8616-9e342031ba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84c52a-6604-40ca-a09d-dc66b281ae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926c1b7-6265-4b08-9951-3c22af25e6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b8c38-69b0-47fc-8616-9e342031ba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93c605f-97b0-49ba-94fd-70a95b037f6a}" ma:internalName="TaxCatchAll" ma:showField="CatchAllData" ma:web="707b8c38-69b0-47fc-8616-9e342031ba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88242B-CCA8-46A6-8EE0-B2D35FDD2E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DFDB01-975A-4685-9D89-CA24B13CDA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84c52a-6604-40ca-a09d-dc66b281aead"/>
    <ds:schemaRef ds:uri="707b8c38-69b0-47fc-8616-9e342031ba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821</TotalTime>
  <Words>1321</Words>
  <Application>Microsoft Office PowerPoint</Application>
  <PresentationFormat>On-screen Show (4:3)</PresentationFormat>
  <Paragraphs>306</Paragraphs>
  <Slides>46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WAN Essentials</vt:lpstr>
      <vt:lpstr>WAN Essentials</vt:lpstr>
      <vt:lpstr>WAN Topologies</vt:lpstr>
      <vt:lpstr>PowerPoint Presentation</vt:lpstr>
      <vt:lpstr>Bus</vt:lpstr>
      <vt:lpstr>PowerPoint Presentation</vt:lpstr>
      <vt:lpstr>Ring</vt:lpstr>
      <vt:lpstr>PowerPoint Presentation</vt:lpstr>
      <vt:lpstr>Star</vt:lpstr>
      <vt:lpstr>PowerPoint Presentation</vt:lpstr>
      <vt:lpstr>Mesh</vt:lpstr>
      <vt:lpstr>PowerPoint Presentation</vt:lpstr>
      <vt:lpstr>Tiered</vt:lpstr>
      <vt:lpstr>PowerPoint Presentation</vt:lpstr>
      <vt:lpstr>PSTN, X.25 &amp; Frame-Relay</vt:lpstr>
      <vt:lpstr>PSTN, X.25 &amp; Frame-Relay</vt:lpstr>
      <vt:lpstr>X.25 &amp; Frame Relay</vt:lpstr>
      <vt:lpstr>PowerPoint Presentation</vt:lpstr>
      <vt:lpstr>DSL (Digital Subscriber Line)</vt:lpstr>
      <vt:lpstr>Types of DSL</vt:lpstr>
      <vt:lpstr>Types of DSL Quick Summary</vt:lpstr>
      <vt:lpstr>Broadband Cable</vt:lpstr>
      <vt:lpstr>Broadband Cable</vt:lpstr>
      <vt:lpstr>ATM (Asynchronous Transfer Mode)</vt:lpstr>
      <vt:lpstr>ATM</vt:lpstr>
      <vt:lpstr>WAN Technologies Quick Reference</vt:lpstr>
      <vt:lpstr>Virtualization</vt:lpstr>
      <vt:lpstr>Virtualization</vt:lpstr>
      <vt:lpstr>PowerPoint Presentation</vt:lpstr>
      <vt:lpstr>Virtualization</vt:lpstr>
      <vt:lpstr>Virtual Network Components</vt:lpstr>
      <vt:lpstr>Virtual Switches and Bridges</vt:lpstr>
      <vt:lpstr>PowerPoint Presentation</vt:lpstr>
      <vt:lpstr>PowerPoint Presentation</vt:lpstr>
      <vt:lpstr>Virtual Appliances</vt:lpstr>
      <vt:lpstr>Remote Virtual Computing</vt:lpstr>
      <vt:lpstr>PowerPoint Presentation</vt:lpstr>
      <vt:lpstr>Remote Virtual Computing</vt:lpstr>
      <vt:lpstr>Remote Virtual Computing</vt:lpstr>
      <vt:lpstr>VPNs (Virtual Private Networks)</vt:lpstr>
      <vt:lpstr>PowerPoint Presentation</vt:lpstr>
      <vt:lpstr>PowerPoint Presentation</vt:lpstr>
      <vt:lpstr>VPNs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Christian Slaven</cp:lastModifiedBy>
  <cp:revision>53</cp:revision>
  <dcterms:created xsi:type="dcterms:W3CDTF">2016-03-02T01:39:55Z</dcterms:created>
  <dcterms:modified xsi:type="dcterms:W3CDTF">2024-08-30T01:49:54Z</dcterms:modified>
</cp:coreProperties>
</file>